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62" r:id="rId2"/>
    <p:sldId id="269" r:id="rId3"/>
    <p:sldId id="273" r:id="rId4"/>
    <p:sldId id="282" r:id="rId5"/>
    <p:sldId id="274" r:id="rId6"/>
    <p:sldId id="275" r:id="rId7"/>
    <p:sldId id="276" r:id="rId8"/>
    <p:sldId id="286" r:id="rId9"/>
    <p:sldId id="277" r:id="rId10"/>
    <p:sldId id="278" r:id="rId11"/>
    <p:sldId id="279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11" r:id="rId24"/>
    <p:sldId id="310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CC3300"/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3859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C784ACE-185D-4327-B7C9-A963F824D86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38599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58847-49C3-4C73-8FDB-B6BC220B145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77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CAF1C-3771-4636-9528-94D9E3BF893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33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B5606-7820-44BD-9BC2-35F8C6ACB4E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03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BE707-EB11-4704-BC23-4C9129A70F6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82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DE487-3E22-48BE-89D4-AF93289D8DD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263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68B95-25E3-4C8D-8A6A-DEAA1029E8E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6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493D6-8C67-45CA-8B87-5037C5FF723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256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051F6-1631-4427-8CE9-A067A8B2BAC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230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4F875-3D45-4BEA-9EC5-1188A37B78E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293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451CF-8ADD-4D4A-B039-F7566B84989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009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757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2400" dirty="0">
              <a:latin typeface="Times New Roman" pitchFamily="18" charset="0"/>
            </a:endParaRPr>
          </a:p>
        </p:txBody>
      </p:sp>
      <p:sp>
        <p:nvSpPr>
          <p:cNvPr id="23757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75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2375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2375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5D23E9-0EA7-48AF-BFAC-1045925122A2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066800"/>
            <a:ext cx="8001000" cy="5029200"/>
          </a:xfrm>
        </p:spPr>
        <p:txBody>
          <a:bodyPr/>
          <a:lstStyle/>
          <a:p>
            <a:r>
              <a:rPr lang="en-US" sz="4800" dirty="0"/>
              <a:t>This PPT has important notes </a:t>
            </a:r>
            <a:r>
              <a:rPr lang="en-US" sz="4800" dirty="0" smtClean="0"/>
              <a:t>on both Series and Parallel Circuits.  </a:t>
            </a:r>
            <a:r>
              <a:rPr lang="en-US" sz="4800" dirty="0"/>
              <a:t>Please copy </a:t>
            </a:r>
            <a:r>
              <a:rPr lang="en-US" sz="4800" u="sng" dirty="0"/>
              <a:t>all</a:t>
            </a:r>
            <a:r>
              <a:rPr lang="en-US" sz="4800" dirty="0"/>
              <a:t> notes into your notebook so that we can use this information later.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8229600" cy="1143000"/>
          </a:xfrm>
        </p:spPr>
        <p:txBody>
          <a:bodyPr anchor="ctr"/>
          <a:lstStyle/>
          <a:p>
            <a:r>
              <a:rPr lang="en-US" sz="51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PARALLEL CIRCUIT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9144000" cy="5257800"/>
          </a:xfrm>
          <a:noFill/>
        </p:spPr>
        <p:txBody>
          <a:bodyPr/>
          <a:lstStyle/>
          <a:p>
            <a:r>
              <a:rPr lang="en-US" sz="5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Many paths of electricity</a:t>
            </a:r>
          </a:p>
          <a:p>
            <a:r>
              <a:rPr lang="en-US" sz="5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1 light goes out, the rest stay on</a:t>
            </a:r>
          </a:p>
          <a:p>
            <a:r>
              <a:rPr lang="en-US" sz="5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Add </a:t>
            </a:r>
            <a:r>
              <a:rPr lang="en-US" sz="51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more lamps, brightness does not change</a:t>
            </a:r>
            <a:endParaRPr lang="en-US" sz="47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85800"/>
            <a:ext cx="9448800" cy="990600"/>
          </a:xfrm>
        </p:spPr>
        <p:txBody>
          <a:bodyPr anchor="ctr"/>
          <a:lstStyle/>
          <a:p>
            <a:r>
              <a:rPr lang="en-US" sz="5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Draw this circuit in your NB</a:t>
            </a:r>
          </a:p>
        </p:txBody>
      </p:sp>
      <p:pic>
        <p:nvPicPr>
          <p:cNvPr id="196614" name="Picture 17" descr="SRP CircElem Batte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981200"/>
            <a:ext cx="1905000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6615" name="Line 18"/>
          <p:cNvSpPr>
            <a:spLocks noChangeShapeType="1"/>
          </p:cNvSpPr>
          <p:nvPr/>
        </p:nvSpPr>
        <p:spPr bwMode="auto">
          <a:xfrm>
            <a:off x="3581400" y="2819400"/>
            <a:ext cx="3962400" cy="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16" name="Line 19"/>
          <p:cNvSpPr>
            <a:spLocks noChangeShapeType="1"/>
          </p:cNvSpPr>
          <p:nvPr/>
        </p:nvSpPr>
        <p:spPr bwMode="auto">
          <a:xfrm>
            <a:off x="5105400" y="5334000"/>
            <a:ext cx="2438400" cy="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17" name="Line 20"/>
          <p:cNvSpPr>
            <a:spLocks noChangeShapeType="1"/>
          </p:cNvSpPr>
          <p:nvPr/>
        </p:nvSpPr>
        <p:spPr bwMode="auto">
          <a:xfrm flipV="1">
            <a:off x="7543800" y="2819400"/>
            <a:ext cx="0" cy="76200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18" name="Line 21"/>
          <p:cNvSpPr>
            <a:spLocks noChangeShapeType="1"/>
          </p:cNvSpPr>
          <p:nvPr/>
        </p:nvSpPr>
        <p:spPr bwMode="auto">
          <a:xfrm>
            <a:off x="1219200" y="2819400"/>
            <a:ext cx="1295400" cy="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19" name="Line 22"/>
          <p:cNvSpPr>
            <a:spLocks noChangeShapeType="1"/>
          </p:cNvSpPr>
          <p:nvPr/>
        </p:nvSpPr>
        <p:spPr bwMode="auto">
          <a:xfrm flipV="1">
            <a:off x="1219200" y="2743200"/>
            <a:ext cx="0" cy="259080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20" name="Line 23"/>
          <p:cNvSpPr>
            <a:spLocks noChangeShapeType="1"/>
          </p:cNvSpPr>
          <p:nvPr/>
        </p:nvSpPr>
        <p:spPr bwMode="auto">
          <a:xfrm>
            <a:off x="2667000" y="5334000"/>
            <a:ext cx="1828800" cy="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21" name="Line 24"/>
          <p:cNvSpPr>
            <a:spLocks noChangeShapeType="1"/>
          </p:cNvSpPr>
          <p:nvPr/>
        </p:nvSpPr>
        <p:spPr bwMode="auto">
          <a:xfrm>
            <a:off x="1143000" y="5334000"/>
            <a:ext cx="457200" cy="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22" name="Line 25"/>
          <p:cNvSpPr>
            <a:spLocks noChangeShapeType="1"/>
          </p:cNvSpPr>
          <p:nvPr/>
        </p:nvSpPr>
        <p:spPr bwMode="auto">
          <a:xfrm flipV="1">
            <a:off x="1524000" y="4648200"/>
            <a:ext cx="1066800" cy="68580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23" name="Arc 15"/>
          <p:cNvSpPr>
            <a:spLocks/>
          </p:cNvSpPr>
          <p:nvPr/>
        </p:nvSpPr>
        <p:spPr bwMode="auto">
          <a:xfrm>
            <a:off x="2514600" y="4648200"/>
            <a:ext cx="228600" cy="685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08"/>
              <a:gd name="T1" fmla="*/ 0 h 21600"/>
              <a:gd name="T2" fmla="*/ 21508 w 21508"/>
              <a:gd name="T3" fmla="*/ 19609 h 21600"/>
              <a:gd name="T4" fmla="*/ 0 w 2150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08" h="21600" fill="none" extrusionOk="0">
                <a:moveTo>
                  <a:pt x="-1" y="0"/>
                </a:moveTo>
                <a:cubicBezTo>
                  <a:pt x="11157" y="0"/>
                  <a:pt x="20479" y="8498"/>
                  <a:pt x="21508" y="19608"/>
                </a:cubicBezTo>
              </a:path>
              <a:path w="21508" h="21600" stroke="0" extrusionOk="0">
                <a:moveTo>
                  <a:pt x="-1" y="0"/>
                </a:moveTo>
                <a:cubicBezTo>
                  <a:pt x="11157" y="0"/>
                  <a:pt x="20479" y="8498"/>
                  <a:pt x="21508" y="19608"/>
                </a:cubicBezTo>
                <a:lnTo>
                  <a:pt x="0" y="21600"/>
                </a:lnTo>
                <a:close/>
              </a:path>
            </a:pathLst>
          </a:custGeom>
          <a:noFill/>
          <a:ln w="444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 rot="5400000">
            <a:off x="7225344" y="3246279"/>
            <a:ext cx="15031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/>
              <a:t>@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167494" y="4329380"/>
            <a:ext cx="15031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/>
              <a:t>@</a:t>
            </a:r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 flipV="1">
            <a:off x="7543800" y="3984774"/>
            <a:ext cx="0" cy="1349226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614" name="Picture 17" descr="SRP CircElem Batte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981200"/>
            <a:ext cx="1905000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6615" name="Line 18"/>
          <p:cNvSpPr>
            <a:spLocks noChangeShapeType="1"/>
          </p:cNvSpPr>
          <p:nvPr/>
        </p:nvSpPr>
        <p:spPr bwMode="auto">
          <a:xfrm>
            <a:off x="3581400" y="2819400"/>
            <a:ext cx="3962400" cy="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16" name="Line 19"/>
          <p:cNvSpPr>
            <a:spLocks noChangeShapeType="1"/>
          </p:cNvSpPr>
          <p:nvPr/>
        </p:nvSpPr>
        <p:spPr bwMode="auto">
          <a:xfrm>
            <a:off x="5105400" y="5334000"/>
            <a:ext cx="2438400" cy="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17" name="Line 20"/>
          <p:cNvSpPr>
            <a:spLocks noChangeShapeType="1"/>
          </p:cNvSpPr>
          <p:nvPr/>
        </p:nvSpPr>
        <p:spPr bwMode="auto">
          <a:xfrm flipV="1">
            <a:off x="7543800" y="2819400"/>
            <a:ext cx="0" cy="76200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18" name="Line 21"/>
          <p:cNvSpPr>
            <a:spLocks noChangeShapeType="1"/>
          </p:cNvSpPr>
          <p:nvPr/>
        </p:nvSpPr>
        <p:spPr bwMode="auto">
          <a:xfrm>
            <a:off x="1219200" y="2819400"/>
            <a:ext cx="1295400" cy="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19" name="Line 22"/>
          <p:cNvSpPr>
            <a:spLocks noChangeShapeType="1"/>
          </p:cNvSpPr>
          <p:nvPr/>
        </p:nvSpPr>
        <p:spPr bwMode="auto">
          <a:xfrm flipV="1">
            <a:off x="1219200" y="2743200"/>
            <a:ext cx="0" cy="259080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20" name="Line 23"/>
          <p:cNvSpPr>
            <a:spLocks noChangeShapeType="1"/>
          </p:cNvSpPr>
          <p:nvPr/>
        </p:nvSpPr>
        <p:spPr bwMode="auto">
          <a:xfrm>
            <a:off x="2667000" y="5334000"/>
            <a:ext cx="1828800" cy="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21" name="Line 24"/>
          <p:cNvSpPr>
            <a:spLocks noChangeShapeType="1"/>
          </p:cNvSpPr>
          <p:nvPr/>
        </p:nvSpPr>
        <p:spPr bwMode="auto">
          <a:xfrm>
            <a:off x="1143000" y="5334000"/>
            <a:ext cx="457200" cy="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22" name="Line 25"/>
          <p:cNvSpPr>
            <a:spLocks noChangeShapeType="1"/>
          </p:cNvSpPr>
          <p:nvPr/>
        </p:nvSpPr>
        <p:spPr bwMode="auto">
          <a:xfrm flipV="1">
            <a:off x="1524000" y="4648200"/>
            <a:ext cx="1066800" cy="68580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23" name="Arc 15"/>
          <p:cNvSpPr>
            <a:spLocks/>
          </p:cNvSpPr>
          <p:nvPr/>
        </p:nvSpPr>
        <p:spPr bwMode="auto">
          <a:xfrm>
            <a:off x="2514600" y="4648200"/>
            <a:ext cx="228600" cy="685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08"/>
              <a:gd name="T1" fmla="*/ 0 h 21600"/>
              <a:gd name="T2" fmla="*/ 21508 w 21508"/>
              <a:gd name="T3" fmla="*/ 19609 h 21600"/>
              <a:gd name="T4" fmla="*/ 0 w 2150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08" h="21600" fill="none" extrusionOk="0">
                <a:moveTo>
                  <a:pt x="-1" y="0"/>
                </a:moveTo>
                <a:cubicBezTo>
                  <a:pt x="11157" y="0"/>
                  <a:pt x="20479" y="8498"/>
                  <a:pt x="21508" y="19608"/>
                </a:cubicBezTo>
              </a:path>
              <a:path w="21508" h="21600" stroke="0" extrusionOk="0">
                <a:moveTo>
                  <a:pt x="-1" y="0"/>
                </a:moveTo>
                <a:cubicBezTo>
                  <a:pt x="11157" y="0"/>
                  <a:pt x="20479" y="8498"/>
                  <a:pt x="21508" y="19608"/>
                </a:cubicBezTo>
                <a:lnTo>
                  <a:pt x="0" y="21600"/>
                </a:lnTo>
                <a:close/>
              </a:path>
            </a:pathLst>
          </a:custGeom>
          <a:noFill/>
          <a:ln w="444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 rot="5400000">
            <a:off x="7225344" y="3246279"/>
            <a:ext cx="15031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/>
              <a:t>@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167494" y="4329380"/>
            <a:ext cx="15031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/>
              <a:t>@</a:t>
            </a:r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 flipV="1">
            <a:off x="7543800" y="3984774"/>
            <a:ext cx="0" cy="1349226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457200" y="0"/>
            <a:ext cx="82296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5100" kern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What are the parts of this circuit?</a:t>
            </a:r>
            <a:endParaRPr lang="en-US" sz="5100" kern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457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614" name="Picture 17" descr="SRP CircElem Batte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712" y="1186002"/>
            <a:ext cx="1905000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6615" name="Line 18"/>
          <p:cNvSpPr>
            <a:spLocks noChangeShapeType="1"/>
          </p:cNvSpPr>
          <p:nvPr/>
        </p:nvSpPr>
        <p:spPr bwMode="auto">
          <a:xfrm>
            <a:off x="3546712" y="2024202"/>
            <a:ext cx="3962400" cy="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16" name="Line 19"/>
          <p:cNvSpPr>
            <a:spLocks noChangeShapeType="1"/>
          </p:cNvSpPr>
          <p:nvPr/>
        </p:nvSpPr>
        <p:spPr bwMode="auto">
          <a:xfrm>
            <a:off x="5070712" y="4538802"/>
            <a:ext cx="2438400" cy="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17" name="Line 20"/>
          <p:cNvSpPr>
            <a:spLocks noChangeShapeType="1"/>
          </p:cNvSpPr>
          <p:nvPr/>
        </p:nvSpPr>
        <p:spPr bwMode="auto">
          <a:xfrm flipV="1">
            <a:off x="7509112" y="2024202"/>
            <a:ext cx="0" cy="76200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18" name="Line 21"/>
          <p:cNvSpPr>
            <a:spLocks noChangeShapeType="1"/>
          </p:cNvSpPr>
          <p:nvPr/>
        </p:nvSpPr>
        <p:spPr bwMode="auto">
          <a:xfrm>
            <a:off x="1184512" y="2024202"/>
            <a:ext cx="1295400" cy="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19" name="Line 22"/>
          <p:cNvSpPr>
            <a:spLocks noChangeShapeType="1"/>
          </p:cNvSpPr>
          <p:nvPr/>
        </p:nvSpPr>
        <p:spPr bwMode="auto">
          <a:xfrm flipV="1">
            <a:off x="1184512" y="1948002"/>
            <a:ext cx="0" cy="259080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20" name="Line 23"/>
          <p:cNvSpPr>
            <a:spLocks noChangeShapeType="1"/>
          </p:cNvSpPr>
          <p:nvPr/>
        </p:nvSpPr>
        <p:spPr bwMode="auto">
          <a:xfrm>
            <a:off x="2632312" y="4538802"/>
            <a:ext cx="1828800" cy="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21" name="Line 24"/>
          <p:cNvSpPr>
            <a:spLocks noChangeShapeType="1"/>
          </p:cNvSpPr>
          <p:nvPr/>
        </p:nvSpPr>
        <p:spPr bwMode="auto">
          <a:xfrm>
            <a:off x="1108312" y="4538802"/>
            <a:ext cx="457200" cy="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22" name="Line 25"/>
          <p:cNvSpPr>
            <a:spLocks noChangeShapeType="1"/>
          </p:cNvSpPr>
          <p:nvPr/>
        </p:nvSpPr>
        <p:spPr bwMode="auto">
          <a:xfrm flipV="1">
            <a:off x="1489312" y="3853002"/>
            <a:ext cx="1066800" cy="68580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23" name="Arc 15"/>
          <p:cNvSpPr>
            <a:spLocks/>
          </p:cNvSpPr>
          <p:nvPr/>
        </p:nvSpPr>
        <p:spPr bwMode="auto">
          <a:xfrm>
            <a:off x="2479912" y="3853002"/>
            <a:ext cx="228600" cy="685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08"/>
              <a:gd name="T1" fmla="*/ 0 h 21600"/>
              <a:gd name="T2" fmla="*/ 21508 w 21508"/>
              <a:gd name="T3" fmla="*/ 19609 h 21600"/>
              <a:gd name="T4" fmla="*/ 0 w 2150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08" h="21600" fill="none" extrusionOk="0">
                <a:moveTo>
                  <a:pt x="-1" y="0"/>
                </a:moveTo>
                <a:cubicBezTo>
                  <a:pt x="11157" y="0"/>
                  <a:pt x="20479" y="8498"/>
                  <a:pt x="21508" y="19608"/>
                </a:cubicBezTo>
              </a:path>
              <a:path w="21508" h="21600" stroke="0" extrusionOk="0">
                <a:moveTo>
                  <a:pt x="-1" y="0"/>
                </a:moveTo>
                <a:cubicBezTo>
                  <a:pt x="11157" y="0"/>
                  <a:pt x="20479" y="8498"/>
                  <a:pt x="21508" y="19608"/>
                </a:cubicBezTo>
                <a:lnTo>
                  <a:pt x="0" y="21600"/>
                </a:lnTo>
                <a:close/>
              </a:path>
            </a:pathLst>
          </a:custGeom>
          <a:noFill/>
          <a:ln w="444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 rot="5400000">
            <a:off x="7190656" y="2451081"/>
            <a:ext cx="15031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/>
              <a:t>@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132806" y="3534182"/>
            <a:ext cx="15031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/>
              <a:t>@</a:t>
            </a:r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 flipV="1">
            <a:off x="7509112" y="3189576"/>
            <a:ext cx="0" cy="1349226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1905000" y="152400"/>
            <a:ext cx="2819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5100" kern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battery</a:t>
            </a:r>
            <a:endParaRPr lang="en-US" sz="5100" kern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4132806" y="4693847"/>
            <a:ext cx="2621137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51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lamp 2</a:t>
            </a:r>
            <a:endParaRPr lang="en-US" sz="51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 rot="5400000">
            <a:off x="7394237" y="2770476"/>
            <a:ext cx="2621137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51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lamp </a:t>
            </a:r>
            <a:r>
              <a:rPr lang="en-US" sz="5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1028700" y="4668536"/>
            <a:ext cx="2286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51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closed switch</a:t>
            </a:r>
            <a:endParaRPr lang="en-US" sz="51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 rot="16414305">
            <a:off x="-652799" y="2210432"/>
            <a:ext cx="2621137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51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wire</a:t>
            </a:r>
            <a:endParaRPr lang="en-US" sz="51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075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614" name="Picture 17" descr="SRP CircElem Batte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981200"/>
            <a:ext cx="1905000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6615" name="Line 18"/>
          <p:cNvSpPr>
            <a:spLocks noChangeShapeType="1"/>
          </p:cNvSpPr>
          <p:nvPr/>
        </p:nvSpPr>
        <p:spPr bwMode="auto">
          <a:xfrm>
            <a:off x="3581400" y="2819400"/>
            <a:ext cx="3962400" cy="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16" name="Line 19"/>
          <p:cNvSpPr>
            <a:spLocks noChangeShapeType="1"/>
          </p:cNvSpPr>
          <p:nvPr/>
        </p:nvSpPr>
        <p:spPr bwMode="auto">
          <a:xfrm>
            <a:off x="5105400" y="5334000"/>
            <a:ext cx="2438400" cy="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17" name="Line 20"/>
          <p:cNvSpPr>
            <a:spLocks noChangeShapeType="1"/>
          </p:cNvSpPr>
          <p:nvPr/>
        </p:nvSpPr>
        <p:spPr bwMode="auto">
          <a:xfrm flipV="1">
            <a:off x="7543800" y="2819400"/>
            <a:ext cx="0" cy="76200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18" name="Line 21"/>
          <p:cNvSpPr>
            <a:spLocks noChangeShapeType="1"/>
          </p:cNvSpPr>
          <p:nvPr/>
        </p:nvSpPr>
        <p:spPr bwMode="auto">
          <a:xfrm>
            <a:off x="1219200" y="2819400"/>
            <a:ext cx="1295400" cy="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19" name="Line 22"/>
          <p:cNvSpPr>
            <a:spLocks noChangeShapeType="1"/>
          </p:cNvSpPr>
          <p:nvPr/>
        </p:nvSpPr>
        <p:spPr bwMode="auto">
          <a:xfrm flipV="1">
            <a:off x="1219200" y="2743200"/>
            <a:ext cx="0" cy="259080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20" name="Line 23"/>
          <p:cNvSpPr>
            <a:spLocks noChangeShapeType="1"/>
          </p:cNvSpPr>
          <p:nvPr/>
        </p:nvSpPr>
        <p:spPr bwMode="auto">
          <a:xfrm>
            <a:off x="2667000" y="5334000"/>
            <a:ext cx="1828800" cy="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21" name="Line 24"/>
          <p:cNvSpPr>
            <a:spLocks noChangeShapeType="1"/>
          </p:cNvSpPr>
          <p:nvPr/>
        </p:nvSpPr>
        <p:spPr bwMode="auto">
          <a:xfrm>
            <a:off x="1143000" y="5334000"/>
            <a:ext cx="457200" cy="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22" name="Line 25"/>
          <p:cNvSpPr>
            <a:spLocks noChangeShapeType="1"/>
          </p:cNvSpPr>
          <p:nvPr/>
        </p:nvSpPr>
        <p:spPr bwMode="auto">
          <a:xfrm flipV="1">
            <a:off x="1524000" y="4648200"/>
            <a:ext cx="1066800" cy="68580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23" name="Arc 15"/>
          <p:cNvSpPr>
            <a:spLocks/>
          </p:cNvSpPr>
          <p:nvPr/>
        </p:nvSpPr>
        <p:spPr bwMode="auto">
          <a:xfrm>
            <a:off x="2514600" y="4648200"/>
            <a:ext cx="228600" cy="685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08"/>
              <a:gd name="T1" fmla="*/ 0 h 21600"/>
              <a:gd name="T2" fmla="*/ 21508 w 21508"/>
              <a:gd name="T3" fmla="*/ 19609 h 21600"/>
              <a:gd name="T4" fmla="*/ 0 w 2150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08" h="21600" fill="none" extrusionOk="0">
                <a:moveTo>
                  <a:pt x="-1" y="0"/>
                </a:moveTo>
                <a:cubicBezTo>
                  <a:pt x="11157" y="0"/>
                  <a:pt x="20479" y="8498"/>
                  <a:pt x="21508" y="19608"/>
                </a:cubicBezTo>
              </a:path>
              <a:path w="21508" h="21600" stroke="0" extrusionOk="0">
                <a:moveTo>
                  <a:pt x="-1" y="0"/>
                </a:moveTo>
                <a:cubicBezTo>
                  <a:pt x="11157" y="0"/>
                  <a:pt x="20479" y="8498"/>
                  <a:pt x="21508" y="19608"/>
                </a:cubicBezTo>
                <a:lnTo>
                  <a:pt x="0" y="21600"/>
                </a:lnTo>
                <a:close/>
              </a:path>
            </a:pathLst>
          </a:custGeom>
          <a:noFill/>
          <a:ln w="444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 rot="5400000">
            <a:off x="7225344" y="3246279"/>
            <a:ext cx="15031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/>
              <a:t>@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167494" y="4329380"/>
            <a:ext cx="15031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/>
              <a:t>@</a:t>
            </a:r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 flipV="1">
            <a:off x="7543800" y="3984774"/>
            <a:ext cx="0" cy="1349226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457200" y="0"/>
            <a:ext cx="82296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5100" kern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Is this circuit Series or Parallel?</a:t>
            </a:r>
            <a:endParaRPr lang="en-US" sz="5100" kern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680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614" name="Picture 17" descr="SRP CircElem Batte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981200"/>
            <a:ext cx="1905000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6615" name="Line 18"/>
          <p:cNvSpPr>
            <a:spLocks noChangeShapeType="1"/>
          </p:cNvSpPr>
          <p:nvPr/>
        </p:nvSpPr>
        <p:spPr bwMode="auto">
          <a:xfrm>
            <a:off x="3581400" y="2819400"/>
            <a:ext cx="3962400" cy="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16" name="Line 19"/>
          <p:cNvSpPr>
            <a:spLocks noChangeShapeType="1"/>
          </p:cNvSpPr>
          <p:nvPr/>
        </p:nvSpPr>
        <p:spPr bwMode="auto">
          <a:xfrm>
            <a:off x="5105400" y="5334000"/>
            <a:ext cx="2438400" cy="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17" name="Line 20"/>
          <p:cNvSpPr>
            <a:spLocks noChangeShapeType="1"/>
          </p:cNvSpPr>
          <p:nvPr/>
        </p:nvSpPr>
        <p:spPr bwMode="auto">
          <a:xfrm flipV="1">
            <a:off x="7543800" y="2819400"/>
            <a:ext cx="0" cy="76200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18" name="Line 21"/>
          <p:cNvSpPr>
            <a:spLocks noChangeShapeType="1"/>
          </p:cNvSpPr>
          <p:nvPr/>
        </p:nvSpPr>
        <p:spPr bwMode="auto">
          <a:xfrm>
            <a:off x="1219200" y="2819400"/>
            <a:ext cx="1295400" cy="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19" name="Line 22"/>
          <p:cNvSpPr>
            <a:spLocks noChangeShapeType="1"/>
          </p:cNvSpPr>
          <p:nvPr/>
        </p:nvSpPr>
        <p:spPr bwMode="auto">
          <a:xfrm flipV="1">
            <a:off x="1219200" y="2743200"/>
            <a:ext cx="0" cy="259080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20" name="Line 23"/>
          <p:cNvSpPr>
            <a:spLocks noChangeShapeType="1"/>
          </p:cNvSpPr>
          <p:nvPr/>
        </p:nvSpPr>
        <p:spPr bwMode="auto">
          <a:xfrm>
            <a:off x="2667000" y="5334000"/>
            <a:ext cx="1828800" cy="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21" name="Line 24"/>
          <p:cNvSpPr>
            <a:spLocks noChangeShapeType="1"/>
          </p:cNvSpPr>
          <p:nvPr/>
        </p:nvSpPr>
        <p:spPr bwMode="auto">
          <a:xfrm>
            <a:off x="1143000" y="5334000"/>
            <a:ext cx="457200" cy="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22" name="Line 25"/>
          <p:cNvSpPr>
            <a:spLocks noChangeShapeType="1"/>
          </p:cNvSpPr>
          <p:nvPr/>
        </p:nvSpPr>
        <p:spPr bwMode="auto">
          <a:xfrm flipV="1">
            <a:off x="1524000" y="4648200"/>
            <a:ext cx="1066800" cy="68580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23" name="Arc 15"/>
          <p:cNvSpPr>
            <a:spLocks/>
          </p:cNvSpPr>
          <p:nvPr/>
        </p:nvSpPr>
        <p:spPr bwMode="auto">
          <a:xfrm>
            <a:off x="2514600" y="4648200"/>
            <a:ext cx="228600" cy="685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08"/>
              <a:gd name="T1" fmla="*/ 0 h 21600"/>
              <a:gd name="T2" fmla="*/ 21508 w 21508"/>
              <a:gd name="T3" fmla="*/ 19609 h 21600"/>
              <a:gd name="T4" fmla="*/ 0 w 2150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08" h="21600" fill="none" extrusionOk="0">
                <a:moveTo>
                  <a:pt x="-1" y="0"/>
                </a:moveTo>
                <a:cubicBezTo>
                  <a:pt x="11157" y="0"/>
                  <a:pt x="20479" y="8498"/>
                  <a:pt x="21508" y="19608"/>
                </a:cubicBezTo>
              </a:path>
              <a:path w="21508" h="21600" stroke="0" extrusionOk="0">
                <a:moveTo>
                  <a:pt x="-1" y="0"/>
                </a:moveTo>
                <a:cubicBezTo>
                  <a:pt x="11157" y="0"/>
                  <a:pt x="20479" y="8498"/>
                  <a:pt x="21508" y="19608"/>
                </a:cubicBezTo>
                <a:lnTo>
                  <a:pt x="0" y="21600"/>
                </a:lnTo>
                <a:close/>
              </a:path>
            </a:pathLst>
          </a:custGeom>
          <a:noFill/>
          <a:ln w="444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 rot="5400000">
            <a:off x="7225344" y="3246279"/>
            <a:ext cx="15031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/>
              <a:t>@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167494" y="4329380"/>
            <a:ext cx="15031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/>
              <a:t>@</a:t>
            </a:r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 flipV="1">
            <a:off x="7543800" y="3984774"/>
            <a:ext cx="0" cy="1349226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533400" y="2286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5100" kern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Series…How do you know?</a:t>
            </a:r>
            <a:endParaRPr lang="en-US" sz="5100" kern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049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614" name="Picture 17" descr="SRP CircElem Batte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981200"/>
            <a:ext cx="1905000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6615" name="Line 18"/>
          <p:cNvSpPr>
            <a:spLocks noChangeShapeType="1"/>
          </p:cNvSpPr>
          <p:nvPr/>
        </p:nvSpPr>
        <p:spPr bwMode="auto">
          <a:xfrm>
            <a:off x="3581400" y="2819400"/>
            <a:ext cx="3962400" cy="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16" name="Line 19"/>
          <p:cNvSpPr>
            <a:spLocks noChangeShapeType="1"/>
          </p:cNvSpPr>
          <p:nvPr/>
        </p:nvSpPr>
        <p:spPr bwMode="auto">
          <a:xfrm>
            <a:off x="5105400" y="5334000"/>
            <a:ext cx="2438400" cy="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17" name="Line 20"/>
          <p:cNvSpPr>
            <a:spLocks noChangeShapeType="1"/>
          </p:cNvSpPr>
          <p:nvPr/>
        </p:nvSpPr>
        <p:spPr bwMode="auto">
          <a:xfrm flipV="1">
            <a:off x="7543800" y="2819400"/>
            <a:ext cx="0" cy="76200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18" name="Line 21"/>
          <p:cNvSpPr>
            <a:spLocks noChangeShapeType="1"/>
          </p:cNvSpPr>
          <p:nvPr/>
        </p:nvSpPr>
        <p:spPr bwMode="auto">
          <a:xfrm>
            <a:off x="1219200" y="2819400"/>
            <a:ext cx="1295400" cy="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19" name="Line 22"/>
          <p:cNvSpPr>
            <a:spLocks noChangeShapeType="1"/>
          </p:cNvSpPr>
          <p:nvPr/>
        </p:nvSpPr>
        <p:spPr bwMode="auto">
          <a:xfrm flipV="1">
            <a:off x="1219200" y="2743200"/>
            <a:ext cx="0" cy="259080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20" name="Line 23"/>
          <p:cNvSpPr>
            <a:spLocks noChangeShapeType="1"/>
          </p:cNvSpPr>
          <p:nvPr/>
        </p:nvSpPr>
        <p:spPr bwMode="auto">
          <a:xfrm>
            <a:off x="2667000" y="5334000"/>
            <a:ext cx="1828800" cy="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21" name="Line 24"/>
          <p:cNvSpPr>
            <a:spLocks noChangeShapeType="1"/>
          </p:cNvSpPr>
          <p:nvPr/>
        </p:nvSpPr>
        <p:spPr bwMode="auto">
          <a:xfrm>
            <a:off x="1143000" y="5334000"/>
            <a:ext cx="457200" cy="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22" name="Line 25"/>
          <p:cNvSpPr>
            <a:spLocks noChangeShapeType="1"/>
          </p:cNvSpPr>
          <p:nvPr/>
        </p:nvSpPr>
        <p:spPr bwMode="auto">
          <a:xfrm flipV="1">
            <a:off x="1524000" y="4648200"/>
            <a:ext cx="1066800" cy="685800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6623" name="Arc 15"/>
          <p:cNvSpPr>
            <a:spLocks/>
          </p:cNvSpPr>
          <p:nvPr/>
        </p:nvSpPr>
        <p:spPr bwMode="auto">
          <a:xfrm>
            <a:off x="2514600" y="4648200"/>
            <a:ext cx="228600" cy="685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08"/>
              <a:gd name="T1" fmla="*/ 0 h 21600"/>
              <a:gd name="T2" fmla="*/ 21508 w 21508"/>
              <a:gd name="T3" fmla="*/ 19609 h 21600"/>
              <a:gd name="T4" fmla="*/ 0 w 2150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08" h="21600" fill="none" extrusionOk="0">
                <a:moveTo>
                  <a:pt x="-1" y="0"/>
                </a:moveTo>
                <a:cubicBezTo>
                  <a:pt x="11157" y="0"/>
                  <a:pt x="20479" y="8498"/>
                  <a:pt x="21508" y="19608"/>
                </a:cubicBezTo>
              </a:path>
              <a:path w="21508" h="21600" stroke="0" extrusionOk="0">
                <a:moveTo>
                  <a:pt x="-1" y="0"/>
                </a:moveTo>
                <a:cubicBezTo>
                  <a:pt x="11157" y="0"/>
                  <a:pt x="20479" y="8498"/>
                  <a:pt x="21508" y="19608"/>
                </a:cubicBezTo>
                <a:lnTo>
                  <a:pt x="0" y="21600"/>
                </a:lnTo>
                <a:close/>
              </a:path>
            </a:pathLst>
          </a:custGeom>
          <a:noFill/>
          <a:ln w="444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 rot="5400000">
            <a:off x="7225344" y="3246279"/>
            <a:ext cx="15031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/>
              <a:t>@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167494" y="4329380"/>
            <a:ext cx="15031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/>
              <a:t>@</a:t>
            </a:r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 flipV="1">
            <a:off x="7543800" y="3984774"/>
            <a:ext cx="0" cy="1349226"/>
          </a:xfrm>
          <a:prstGeom prst="line">
            <a:avLst/>
          </a:prstGeom>
          <a:noFill/>
          <a:ln w="101600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0" y="152400"/>
            <a:ext cx="9143999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5100" kern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Series…because there is only one path of electricity.</a:t>
            </a:r>
            <a:endParaRPr lang="en-US" sz="5100" kern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351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85800"/>
            <a:ext cx="9448800" cy="990600"/>
          </a:xfrm>
        </p:spPr>
        <p:txBody>
          <a:bodyPr anchor="ctr"/>
          <a:lstStyle/>
          <a:p>
            <a:r>
              <a:rPr lang="en-US" sz="5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Draw this circuit in your NB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65918" y="2285998"/>
            <a:ext cx="8272720" cy="3048002"/>
            <a:chOff x="365918" y="2285998"/>
            <a:chExt cx="8272720" cy="3048002"/>
          </a:xfrm>
        </p:grpSpPr>
        <p:pic>
          <p:nvPicPr>
            <p:cNvPr id="196614" name="Picture 17" descr="SRP CircElem Battery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266700" y="3109119"/>
              <a:ext cx="1905000" cy="1706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6615" name="Line 18"/>
            <p:cNvSpPr>
              <a:spLocks noChangeShapeType="1"/>
            </p:cNvSpPr>
            <p:nvPr/>
          </p:nvSpPr>
          <p:spPr bwMode="auto">
            <a:xfrm flipV="1">
              <a:off x="3124200" y="2438399"/>
              <a:ext cx="4419600" cy="1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6616" name="Line 19"/>
            <p:cNvSpPr>
              <a:spLocks noChangeShapeType="1"/>
            </p:cNvSpPr>
            <p:nvPr/>
          </p:nvSpPr>
          <p:spPr bwMode="auto">
            <a:xfrm>
              <a:off x="1219200" y="5334000"/>
              <a:ext cx="6324600" cy="0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6617" name="Line 20"/>
            <p:cNvSpPr>
              <a:spLocks noChangeShapeType="1"/>
            </p:cNvSpPr>
            <p:nvPr/>
          </p:nvSpPr>
          <p:spPr bwMode="auto">
            <a:xfrm flipV="1">
              <a:off x="7543800" y="2481616"/>
              <a:ext cx="0" cy="1099784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6618" name="Line 21"/>
            <p:cNvSpPr>
              <a:spLocks noChangeShapeType="1"/>
            </p:cNvSpPr>
            <p:nvPr/>
          </p:nvSpPr>
          <p:spPr bwMode="auto">
            <a:xfrm flipH="1">
              <a:off x="1219200" y="2438401"/>
              <a:ext cx="0" cy="990600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6619" name="Line 22"/>
            <p:cNvSpPr>
              <a:spLocks noChangeShapeType="1"/>
            </p:cNvSpPr>
            <p:nvPr/>
          </p:nvSpPr>
          <p:spPr bwMode="auto">
            <a:xfrm flipV="1">
              <a:off x="4495800" y="2438399"/>
              <a:ext cx="0" cy="2895601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6620" name="Line 23"/>
            <p:cNvSpPr>
              <a:spLocks noChangeShapeType="1"/>
            </p:cNvSpPr>
            <p:nvPr/>
          </p:nvSpPr>
          <p:spPr bwMode="auto">
            <a:xfrm>
              <a:off x="1219200" y="2470812"/>
              <a:ext cx="1524000" cy="10804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2590800" y="2285998"/>
              <a:ext cx="685800" cy="533402"/>
              <a:chOff x="2628900" y="2133598"/>
              <a:chExt cx="685800" cy="533402"/>
            </a:xfrm>
          </p:grpSpPr>
          <p:sp>
            <p:nvSpPr>
              <p:cNvPr id="196621" name="Line 24"/>
              <p:cNvSpPr>
                <a:spLocks noChangeShapeType="1"/>
              </p:cNvSpPr>
              <p:nvPr/>
            </p:nvSpPr>
            <p:spPr bwMode="auto">
              <a:xfrm>
                <a:off x="2971800" y="2133598"/>
                <a:ext cx="0" cy="533402"/>
              </a:xfrm>
              <a:prstGeom prst="line">
                <a:avLst/>
              </a:prstGeom>
              <a:noFill/>
              <a:ln w="101600">
                <a:solidFill>
                  <a:srgbClr val="1C1C1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6622" name="Line 25"/>
              <p:cNvSpPr>
                <a:spLocks noChangeShapeType="1"/>
              </p:cNvSpPr>
              <p:nvPr/>
            </p:nvSpPr>
            <p:spPr bwMode="auto">
              <a:xfrm>
                <a:off x="2628900" y="2133598"/>
                <a:ext cx="685800" cy="1"/>
              </a:xfrm>
              <a:prstGeom prst="line">
                <a:avLst/>
              </a:prstGeom>
              <a:noFill/>
              <a:ln w="101600">
                <a:solidFill>
                  <a:srgbClr val="1C1C1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2" name="Rectangle 1"/>
            <p:cNvSpPr/>
            <p:nvPr/>
          </p:nvSpPr>
          <p:spPr>
            <a:xfrm rot="5400000">
              <a:off x="7225344" y="3246279"/>
              <a:ext cx="1503150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dirty="0"/>
                <a:t>@</a:t>
              </a:r>
            </a:p>
          </p:txBody>
        </p:sp>
        <p:sp>
          <p:nvSpPr>
            <p:cNvPr id="16" name="Rectangle 15"/>
            <p:cNvSpPr/>
            <p:nvPr/>
          </p:nvSpPr>
          <p:spPr>
            <a:xfrm rot="5400000">
              <a:off x="4177344" y="3290255"/>
              <a:ext cx="1503150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dirty="0"/>
                <a:t>@</a:t>
              </a:r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 flipV="1">
              <a:off x="7543800" y="3984774"/>
              <a:ext cx="0" cy="1349226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" name="Line 21"/>
            <p:cNvSpPr>
              <a:spLocks noChangeShapeType="1"/>
            </p:cNvSpPr>
            <p:nvPr/>
          </p:nvSpPr>
          <p:spPr bwMode="auto">
            <a:xfrm flipH="1">
              <a:off x="1219200" y="4490683"/>
              <a:ext cx="0" cy="843317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3978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457200" y="0"/>
            <a:ext cx="82296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5100" kern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What are the parts of this circuit?</a:t>
            </a:r>
            <a:endParaRPr lang="en-US" sz="5100" kern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65918" y="2285998"/>
            <a:ext cx="8272720" cy="3048002"/>
            <a:chOff x="365918" y="2285998"/>
            <a:chExt cx="8272720" cy="3048002"/>
          </a:xfrm>
        </p:grpSpPr>
        <p:pic>
          <p:nvPicPr>
            <p:cNvPr id="20" name="Picture 17" descr="SRP CircElem Battery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266700" y="3109119"/>
              <a:ext cx="1905000" cy="1706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Line 18"/>
            <p:cNvSpPr>
              <a:spLocks noChangeShapeType="1"/>
            </p:cNvSpPr>
            <p:nvPr/>
          </p:nvSpPr>
          <p:spPr bwMode="auto">
            <a:xfrm flipV="1">
              <a:off x="3124200" y="2438399"/>
              <a:ext cx="4419600" cy="1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>
              <a:off x="1219200" y="5334000"/>
              <a:ext cx="6324600" cy="0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 flipV="1">
              <a:off x="7543800" y="2481616"/>
              <a:ext cx="0" cy="1099784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 flipH="1">
              <a:off x="1219200" y="2438401"/>
              <a:ext cx="0" cy="990600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 flipV="1">
              <a:off x="4495800" y="2438399"/>
              <a:ext cx="0" cy="2895601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1219200" y="2470812"/>
              <a:ext cx="1524000" cy="10804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2590800" y="2285998"/>
              <a:ext cx="685800" cy="533402"/>
              <a:chOff x="2628900" y="2133598"/>
              <a:chExt cx="685800" cy="533402"/>
            </a:xfrm>
          </p:grpSpPr>
          <p:sp>
            <p:nvSpPr>
              <p:cNvPr id="32" name="Line 24"/>
              <p:cNvSpPr>
                <a:spLocks noChangeShapeType="1"/>
              </p:cNvSpPr>
              <p:nvPr/>
            </p:nvSpPr>
            <p:spPr bwMode="auto">
              <a:xfrm>
                <a:off x="2971800" y="2133598"/>
                <a:ext cx="0" cy="533402"/>
              </a:xfrm>
              <a:prstGeom prst="line">
                <a:avLst/>
              </a:prstGeom>
              <a:noFill/>
              <a:ln w="101600">
                <a:solidFill>
                  <a:srgbClr val="1C1C1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3" name="Line 25"/>
              <p:cNvSpPr>
                <a:spLocks noChangeShapeType="1"/>
              </p:cNvSpPr>
              <p:nvPr/>
            </p:nvSpPr>
            <p:spPr bwMode="auto">
              <a:xfrm>
                <a:off x="2628900" y="2133598"/>
                <a:ext cx="685800" cy="1"/>
              </a:xfrm>
              <a:prstGeom prst="line">
                <a:avLst/>
              </a:prstGeom>
              <a:noFill/>
              <a:ln w="101600">
                <a:solidFill>
                  <a:srgbClr val="1C1C1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28" name="Rectangle 27"/>
            <p:cNvSpPr/>
            <p:nvPr/>
          </p:nvSpPr>
          <p:spPr>
            <a:xfrm rot="5400000">
              <a:off x="7225344" y="3246279"/>
              <a:ext cx="1503150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dirty="0"/>
                <a:t>@</a:t>
              </a:r>
            </a:p>
          </p:txBody>
        </p:sp>
        <p:sp>
          <p:nvSpPr>
            <p:cNvPr id="29" name="Rectangle 28"/>
            <p:cNvSpPr/>
            <p:nvPr/>
          </p:nvSpPr>
          <p:spPr>
            <a:xfrm rot="5400000">
              <a:off x="4177344" y="3246089"/>
              <a:ext cx="1503150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dirty="0"/>
                <a:t>@</a:t>
              </a:r>
            </a:p>
          </p:txBody>
        </p:sp>
        <p:sp>
          <p:nvSpPr>
            <p:cNvPr id="30" name="Line 20"/>
            <p:cNvSpPr>
              <a:spLocks noChangeShapeType="1"/>
            </p:cNvSpPr>
            <p:nvPr/>
          </p:nvSpPr>
          <p:spPr bwMode="auto">
            <a:xfrm flipV="1">
              <a:off x="7543800" y="3984774"/>
              <a:ext cx="0" cy="1349226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" name="Line 21"/>
            <p:cNvSpPr>
              <a:spLocks noChangeShapeType="1"/>
            </p:cNvSpPr>
            <p:nvPr/>
          </p:nvSpPr>
          <p:spPr bwMode="auto">
            <a:xfrm flipH="1">
              <a:off x="1219200" y="4490683"/>
              <a:ext cx="0" cy="843317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4708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>
            <a:spLocks noChangeArrowheads="1"/>
          </p:cNvSpPr>
          <p:nvPr/>
        </p:nvSpPr>
        <p:spPr bwMode="auto">
          <a:xfrm rot="5400000">
            <a:off x="4501873" y="3430689"/>
            <a:ext cx="2621137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51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lamp 2</a:t>
            </a:r>
            <a:endParaRPr lang="en-US" sz="51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 rot="5400000">
            <a:off x="7518597" y="3295314"/>
            <a:ext cx="2621137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51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lamp </a:t>
            </a:r>
            <a:r>
              <a:rPr lang="en-US" sz="5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2171929" y="513544"/>
            <a:ext cx="2286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51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closed switch</a:t>
            </a:r>
            <a:endParaRPr lang="en-US" sz="51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893169" y="1282858"/>
            <a:ext cx="2621137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51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wire</a:t>
            </a:r>
            <a:endParaRPr lang="en-US" sz="51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556647" y="1982952"/>
            <a:ext cx="8272720" cy="3048002"/>
            <a:chOff x="365918" y="2285998"/>
            <a:chExt cx="8272720" cy="3048002"/>
          </a:xfrm>
        </p:grpSpPr>
        <p:pic>
          <p:nvPicPr>
            <p:cNvPr id="25" name="Picture 17" descr="SRP CircElem Battery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266700" y="3109119"/>
              <a:ext cx="1905000" cy="1706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Line 18"/>
            <p:cNvSpPr>
              <a:spLocks noChangeShapeType="1"/>
            </p:cNvSpPr>
            <p:nvPr/>
          </p:nvSpPr>
          <p:spPr bwMode="auto">
            <a:xfrm flipV="1">
              <a:off x="3124200" y="2438399"/>
              <a:ext cx="4419600" cy="1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" name="Line 19"/>
            <p:cNvSpPr>
              <a:spLocks noChangeShapeType="1"/>
            </p:cNvSpPr>
            <p:nvPr/>
          </p:nvSpPr>
          <p:spPr bwMode="auto">
            <a:xfrm>
              <a:off x="1219200" y="5334000"/>
              <a:ext cx="6324600" cy="0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" name="Line 20"/>
            <p:cNvSpPr>
              <a:spLocks noChangeShapeType="1"/>
            </p:cNvSpPr>
            <p:nvPr/>
          </p:nvSpPr>
          <p:spPr bwMode="auto">
            <a:xfrm flipV="1">
              <a:off x="7543800" y="2481616"/>
              <a:ext cx="0" cy="1099784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" name="Line 21"/>
            <p:cNvSpPr>
              <a:spLocks noChangeShapeType="1"/>
            </p:cNvSpPr>
            <p:nvPr/>
          </p:nvSpPr>
          <p:spPr bwMode="auto">
            <a:xfrm flipH="1">
              <a:off x="1219200" y="2438401"/>
              <a:ext cx="0" cy="990600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" name="Line 22"/>
            <p:cNvSpPr>
              <a:spLocks noChangeShapeType="1"/>
            </p:cNvSpPr>
            <p:nvPr/>
          </p:nvSpPr>
          <p:spPr bwMode="auto">
            <a:xfrm flipV="1">
              <a:off x="4495800" y="2438399"/>
              <a:ext cx="0" cy="2895601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" name="Line 23"/>
            <p:cNvSpPr>
              <a:spLocks noChangeShapeType="1"/>
            </p:cNvSpPr>
            <p:nvPr/>
          </p:nvSpPr>
          <p:spPr bwMode="auto">
            <a:xfrm>
              <a:off x="1219200" y="2470812"/>
              <a:ext cx="1524000" cy="10804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2590800" y="2285998"/>
              <a:ext cx="685800" cy="533402"/>
              <a:chOff x="2628900" y="2133598"/>
              <a:chExt cx="685800" cy="533402"/>
            </a:xfrm>
          </p:grpSpPr>
          <p:sp>
            <p:nvSpPr>
              <p:cNvPr id="37" name="Line 24"/>
              <p:cNvSpPr>
                <a:spLocks noChangeShapeType="1"/>
              </p:cNvSpPr>
              <p:nvPr/>
            </p:nvSpPr>
            <p:spPr bwMode="auto">
              <a:xfrm>
                <a:off x="2971800" y="2133598"/>
                <a:ext cx="0" cy="533402"/>
              </a:xfrm>
              <a:prstGeom prst="line">
                <a:avLst/>
              </a:prstGeom>
              <a:noFill/>
              <a:ln w="101600">
                <a:solidFill>
                  <a:srgbClr val="1C1C1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8" name="Line 25"/>
              <p:cNvSpPr>
                <a:spLocks noChangeShapeType="1"/>
              </p:cNvSpPr>
              <p:nvPr/>
            </p:nvSpPr>
            <p:spPr bwMode="auto">
              <a:xfrm>
                <a:off x="2628900" y="2133598"/>
                <a:ext cx="685800" cy="1"/>
              </a:xfrm>
              <a:prstGeom prst="line">
                <a:avLst/>
              </a:prstGeom>
              <a:noFill/>
              <a:ln w="101600">
                <a:solidFill>
                  <a:srgbClr val="1C1C1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33" name="Rectangle 32"/>
            <p:cNvSpPr/>
            <p:nvPr/>
          </p:nvSpPr>
          <p:spPr>
            <a:xfrm rot="5400000">
              <a:off x="7225344" y="3246279"/>
              <a:ext cx="1503150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dirty="0"/>
                <a:t>@</a:t>
              </a:r>
            </a:p>
          </p:txBody>
        </p:sp>
        <p:sp>
          <p:nvSpPr>
            <p:cNvPr id="34" name="Rectangle 33"/>
            <p:cNvSpPr/>
            <p:nvPr/>
          </p:nvSpPr>
          <p:spPr>
            <a:xfrm rot="5400000">
              <a:off x="4238188" y="3355741"/>
              <a:ext cx="1503150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dirty="0"/>
                <a:t>@</a:t>
              </a:r>
            </a:p>
          </p:txBody>
        </p:sp>
        <p:sp>
          <p:nvSpPr>
            <p:cNvPr id="35" name="Line 20"/>
            <p:cNvSpPr>
              <a:spLocks noChangeShapeType="1"/>
            </p:cNvSpPr>
            <p:nvPr/>
          </p:nvSpPr>
          <p:spPr bwMode="auto">
            <a:xfrm flipV="1">
              <a:off x="7543800" y="3984774"/>
              <a:ext cx="0" cy="1349226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" name="Line 21"/>
            <p:cNvSpPr>
              <a:spLocks noChangeShapeType="1"/>
            </p:cNvSpPr>
            <p:nvPr/>
          </p:nvSpPr>
          <p:spPr bwMode="auto">
            <a:xfrm flipH="1">
              <a:off x="1219200" y="4490683"/>
              <a:ext cx="0" cy="843317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9" name="Rectangle 2"/>
          <p:cNvSpPr txBox="1">
            <a:spLocks noChangeArrowheads="1"/>
          </p:cNvSpPr>
          <p:nvPr/>
        </p:nvSpPr>
        <p:spPr bwMode="auto">
          <a:xfrm rot="16200000">
            <a:off x="-975277" y="2983268"/>
            <a:ext cx="2819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5100" kern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battery</a:t>
            </a:r>
            <a:endParaRPr lang="en-US" sz="5100" kern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962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81000"/>
            <a:ext cx="9144000" cy="2057400"/>
          </a:xfrm>
        </p:spPr>
        <p:txBody>
          <a:bodyPr anchorCtr="1"/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Electrical </a:t>
            </a:r>
            <a:r>
              <a:rPr lang="en-US" sz="6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Circuits: Series and Parallel</a:t>
            </a:r>
            <a:endParaRPr lang="en-US" sz="6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7652" name="Picture 6" descr="C:\Documents and Settings\LZINSZER\Local Settings\Temporary Internet Files\Content.IE5\ZKW4K39P\MCj0441735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9624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7" descr="C:\Documents and Settings\LZINSZER\Local Settings\Temporary Internet Files\Content.IE5\9GGGE0FD\MCj0441745000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956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12" descr="C:\Documents and Settings\LZINSZER\Local Settings\Temporary Internet Files\Content.IE5\GXCJ5P67\MCj034023600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048000"/>
            <a:ext cx="811213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" name="Straight Connector 29"/>
          <p:cNvCxnSpPr/>
          <p:nvPr/>
        </p:nvCxnSpPr>
        <p:spPr>
          <a:xfrm>
            <a:off x="2209800" y="2819400"/>
            <a:ext cx="5029200" cy="0"/>
          </a:xfrm>
          <a:prstGeom prst="line">
            <a:avLst/>
          </a:prstGeom>
          <a:ln w="63500">
            <a:solidFill>
              <a:srgbClr val="1C1C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5376863" y="5181600"/>
            <a:ext cx="37671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By Laura Zinszer </a:t>
            </a:r>
          </a:p>
          <a:p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HS </a:t>
            </a:r>
            <a:r>
              <a:rPr lang="en-US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2017</a:t>
            </a: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7651" name="Picture 5" descr="C:\Documents and Settings\LZINSZER\Local Settings\Temporary Internet Files\Content.IE5\6WVVAQXI\MCj0441834000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514600"/>
            <a:ext cx="1962150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457200" y="0"/>
            <a:ext cx="82296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5100" kern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Is this circuit Series or Parallel?</a:t>
            </a:r>
            <a:endParaRPr lang="en-US" sz="5100" kern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556647" y="1982952"/>
            <a:ext cx="8272720" cy="3048002"/>
            <a:chOff x="365918" y="2285998"/>
            <a:chExt cx="8272720" cy="3048002"/>
          </a:xfrm>
        </p:grpSpPr>
        <p:pic>
          <p:nvPicPr>
            <p:cNvPr id="20" name="Picture 17" descr="SRP CircElem Battery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266700" y="3109119"/>
              <a:ext cx="1905000" cy="1706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Line 18"/>
            <p:cNvSpPr>
              <a:spLocks noChangeShapeType="1"/>
            </p:cNvSpPr>
            <p:nvPr/>
          </p:nvSpPr>
          <p:spPr bwMode="auto">
            <a:xfrm flipV="1">
              <a:off x="3124200" y="2438399"/>
              <a:ext cx="4419600" cy="1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>
              <a:off x="1219200" y="5334000"/>
              <a:ext cx="6324600" cy="0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 flipV="1">
              <a:off x="7543800" y="2481616"/>
              <a:ext cx="0" cy="1099784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 flipH="1">
              <a:off x="1219200" y="2438401"/>
              <a:ext cx="0" cy="990600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 flipV="1">
              <a:off x="4495800" y="2438399"/>
              <a:ext cx="0" cy="2895601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1219200" y="2470812"/>
              <a:ext cx="1524000" cy="10804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2590800" y="2285998"/>
              <a:ext cx="685800" cy="533402"/>
              <a:chOff x="2628900" y="2133598"/>
              <a:chExt cx="685800" cy="533402"/>
            </a:xfrm>
          </p:grpSpPr>
          <p:sp>
            <p:nvSpPr>
              <p:cNvPr id="32" name="Line 24"/>
              <p:cNvSpPr>
                <a:spLocks noChangeShapeType="1"/>
              </p:cNvSpPr>
              <p:nvPr/>
            </p:nvSpPr>
            <p:spPr bwMode="auto">
              <a:xfrm>
                <a:off x="2971800" y="2133598"/>
                <a:ext cx="0" cy="533402"/>
              </a:xfrm>
              <a:prstGeom prst="line">
                <a:avLst/>
              </a:prstGeom>
              <a:noFill/>
              <a:ln w="101600">
                <a:solidFill>
                  <a:srgbClr val="1C1C1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3" name="Line 25"/>
              <p:cNvSpPr>
                <a:spLocks noChangeShapeType="1"/>
              </p:cNvSpPr>
              <p:nvPr/>
            </p:nvSpPr>
            <p:spPr bwMode="auto">
              <a:xfrm>
                <a:off x="2628900" y="2133598"/>
                <a:ext cx="685800" cy="1"/>
              </a:xfrm>
              <a:prstGeom prst="line">
                <a:avLst/>
              </a:prstGeom>
              <a:noFill/>
              <a:ln w="101600">
                <a:solidFill>
                  <a:srgbClr val="1C1C1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28" name="Rectangle 27"/>
            <p:cNvSpPr/>
            <p:nvPr/>
          </p:nvSpPr>
          <p:spPr>
            <a:xfrm rot="5400000">
              <a:off x="7225344" y="3246279"/>
              <a:ext cx="1503150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dirty="0"/>
                <a:t>@</a:t>
              </a:r>
            </a:p>
          </p:txBody>
        </p:sp>
        <p:sp>
          <p:nvSpPr>
            <p:cNvPr id="29" name="Rectangle 28"/>
            <p:cNvSpPr/>
            <p:nvPr/>
          </p:nvSpPr>
          <p:spPr>
            <a:xfrm rot="5400000">
              <a:off x="4177344" y="3224480"/>
              <a:ext cx="1503150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dirty="0"/>
                <a:t>@</a:t>
              </a:r>
            </a:p>
          </p:txBody>
        </p:sp>
        <p:sp>
          <p:nvSpPr>
            <p:cNvPr id="30" name="Line 20"/>
            <p:cNvSpPr>
              <a:spLocks noChangeShapeType="1"/>
            </p:cNvSpPr>
            <p:nvPr/>
          </p:nvSpPr>
          <p:spPr bwMode="auto">
            <a:xfrm flipV="1">
              <a:off x="7543800" y="3984774"/>
              <a:ext cx="0" cy="1349226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" name="Line 21"/>
            <p:cNvSpPr>
              <a:spLocks noChangeShapeType="1"/>
            </p:cNvSpPr>
            <p:nvPr/>
          </p:nvSpPr>
          <p:spPr bwMode="auto">
            <a:xfrm flipH="1">
              <a:off x="1219200" y="4490683"/>
              <a:ext cx="0" cy="843317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533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533400" y="2286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5100" kern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Parallel…How do you know?</a:t>
            </a:r>
            <a:endParaRPr lang="en-US" sz="5100" kern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56647" y="1982952"/>
            <a:ext cx="8272720" cy="3048002"/>
            <a:chOff x="365918" y="2285998"/>
            <a:chExt cx="8272720" cy="3048002"/>
          </a:xfrm>
        </p:grpSpPr>
        <p:pic>
          <p:nvPicPr>
            <p:cNvPr id="20" name="Picture 17" descr="SRP CircElem Battery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266700" y="3109119"/>
              <a:ext cx="1905000" cy="1706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Line 18"/>
            <p:cNvSpPr>
              <a:spLocks noChangeShapeType="1"/>
            </p:cNvSpPr>
            <p:nvPr/>
          </p:nvSpPr>
          <p:spPr bwMode="auto">
            <a:xfrm flipV="1">
              <a:off x="3124200" y="2438399"/>
              <a:ext cx="4419600" cy="1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>
              <a:off x="1219200" y="5334000"/>
              <a:ext cx="6324600" cy="0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 flipV="1">
              <a:off x="7543800" y="2481616"/>
              <a:ext cx="0" cy="1099784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 flipH="1">
              <a:off x="1219200" y="2438401"/>
              <a:ext cx="0" cy="990600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 flipV="1">
              <a:off x="4495800" y="2438399"/>
              <a:ext cx="0" cy="2895601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1219200" y="2470812"/>
              <a:ext cx="1524000" cy="10804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2590800" y="2285998"/>
              <a:ext cx="685800" cy="533402"/>
              <a:chOff x="2628900" y="2133598"/>
              <a:chExt cx="685800" cy="533402"/>
            </a:xfrm>
          </p:grpSpPr>
          <p:sp>
            <p:nvSpPr>
              <p:cNvPr id="32" name="Line 24"/>
              <p:cNvSpPr>
                <a:spLocks noChangeShapeType="1"/>
              </p:cNvSpPr>
              <p:nvPr/>
            </p:nvSpPr>
            <p:spPr bwMode="auto">
              <a:xfrm>
                <a:off x="2971800" y="2133598"/>
                <a:ext cx="0" cy="533402"/>
              </a:xfrm>
              <a:prstGeom prst="line">
                <a:avLst/>
              </a:prstGeom>
              <a:noFill/>
              <a:ln w="101600">
                <a:solidFill>
                  <a:srgbClr val="1C1C1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3" name="Line 25"/>
              <p:cNvSpPr>
                <a:spLocks noChangeShapeType="1"/>
              </p:cNvSpPr>
              <p:nvPr/>
            </p:nvSpPr>
            <p:spPr bwMode="auto">
              <a:xfrm>
                <a:off x="2628900" y="2133598"/>
                <a:ext cx="685800" cy="1"/>
              </a:xfrm>
              <a:prstGeom prst="line">
                <a:avLst/>
              </a:prstGeom>
              <a:noFill/>
              <a:ln w="101600">
                <a:solidFill>
                  <a:srgbClr val="1C1C1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28" name="Rectangle 27"/>
            <p:cNvSpPr/>
            <p:nvPr/>
          </p:nvSpPr>
          <p:spPr>
            <a:xfrm rot="5400000">
              <a:off x="7225344" y="3246279"/>
              <a:ext cx="1503150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dirty="0"/>
                <a:t>@</a:t>
              </a:r>
            </a:p>
          </p:txBody>
        </p:sp>
        <p:sp>
          <p:nvSpPr>
            <p:cNvPr id="29" name="Rectangle 28"/>
            <p:cNvSpPr/>
            <p:nvPr/>
          </p:nvSpPr>
          <p:spPr>
            <a:xfrm rot="5400000">
              <a:off x="4218058" y="3300681"/>
              <a:ext cx="1503150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dirty="0"/>
                <a:t>@</a:t>
              </a:r>
            </a:p>
          </p:txBody>
        </p:sp>
        <p:sp>
          <p:nvSpPr>
            <p:cNvPr id="30" name="Line 20"/>
            <p:cNvSpPr>
              <a:spLocks noChangeShapeType="1"/>
            </p:cNvSpPr>
            <p:nvPr/>
          </p:nvSpPr>
          <p:spPr bwMode="auto">
            <a:xfrm flipV="1">
              <a:off x="7543800" y="3984774"/>
              <a:ext cx="0" cy="1349226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" name="Line 21"/>
            <p:cNvSpPr>
              <a:spLocks noChangeShapeType="1"/>
            </p:cNvSpPr>
            <p:nvPr/>
          </p:nvSpPr>
          <p:spPr bwMode="auto">
            <a:xfrm flipH="1">
              <a:off x="1219200" y="4490683"/>
              <a:ext cx="0" cy="843317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3983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0" y="152400"/>
            <a:ext cx="9143999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4400" kern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Parallel…because there is more than 1 path of electricity.</a:t>
            </a:r>
            <a:endParaRPr lang="en-US" sz="4400" kern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556647" y="1982952"/>
            <a:ext cx="8272720" cy="3048002"/>
            <a:chOff x="365918" y="2285998"/>
            <a:chExt cx="8272720" cy="3048002"/>
          </a:xfrm>
        </p:grpSpPr>
        <p:pic>
          <p:nvPicPr>
            <p:cNvPr id="20" name="Picture 17" descr="SRP CircElem Battery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266700" y="3109119"/>
              <a:ext cx="1905000" cy="1706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Line 18"/>
            <p:cNvSpPr>
              <a:spLocks noChangeShapeType="1"/>
            </p:cNvSpPr>
            <p:nvPr/>
          </p:nvSpPr>
          <p:spPr bwMode="auto">
            <a:xfrm flipV="1">
              <a:off x="3124200" y="2438399"/>
              <a:ext cx="4419600" cy="1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>
              <a:off x="1219200" y="5334000"/>
              <a:ext cx="6324600" cy="0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 flipV="1">
              <a:off x="7543800" y="2481616"/>
              <a:ext cx="0" cy="1099784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 flipH="1">
              <a:off x="1219200" y="2438401"/>
              <a:ext cx="0" cy="990600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 flipV="1">
              <a:off x="4495800" y="2438399"/>
              <a:ext cx="0" cy="2895601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1219200" y="2470812"/>
              <a:ext cx="1524000" cy="10804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2590800" y="2285998"/>
              <a:ext cx="685800" cy="533402"/>
              <a:chOff x="2628900" y="2133598"/>
              <a:chExt cx="685800" cy="533402"/>
            </a:xfrm>
          </p:grpSpPr>
          <p:sp>
            <p:nvSpPr>
              <p:cNvPr id="32" name="Line 24"/>
              <p:cNvSpPr>
                <a:spLocks noChangeShapeType="1"/>
              </p:cNvSpPr>
              <p:nvPr/>
            </p:nvSpPr>
            <p:spPr bwMode="auto">
              <a:xfrm>
                <a:off x="2971800" y="2133598"/>
                <a:ext cx="0" cy="533402"/>
              </a:xfrm>
              <a:prstGeom prst="line">
                <a:avLst/>
              </a:prstGeom>
              <a:noFill/>
              <a:ln w="101600">
                <a:solidFill>
                  <a:srgbClr val="1C1C1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3" name="Line 25"/>
              <p:cNvSpPr>
                <a:spLocks noChangeShapeType="1"/>
              </p:cNvSpPr>
              <p:nvPr/>
            </p:nvSpPr>
            <p:spPr bwMode="auto">
              <a:xfrm>
                <a:off x="2628900" y="2133598"/>
                <a:ext cx="685800" cy="1"/>
              </a:xfrm>
              <a:prstGeom prst="line">
                <a:avLst/>
              </a:prstGeom>
              <a:noFill/>
              <a:ln w="101600">
                <a:solidFill>
                  <a:srgbClr val="1C1C1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28" name="Rectangle 27"/>
            <p:cNvSpPr/>
            <p:nvPr/>
          </p:nvSpPr>
          <p:spPr>
            <a:xfrm rot="5400000">
              <a:off x="7225344" y="3246279"/>
              <a:ext cx="1503150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dirty="0"/>
                <a:t>@</a:t>
              </a:r>
            </a:p>
          </p:txBody>
        </p:sp>
        <p:sp>
          <p:nvSpPr>
            <p:cNvPr id="29" name="Rectangle 28"/>
            <p:cNvSpPr/>
            <p:nvPr/>
          </p:nvSpPr>
          <p:spPr>
            <a:xfrm rot="5400000">
              <a:off x="4177344" y="3306178"/>
              <a:ext cx="1503150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dirty="0"/>
                <a:t>@</a:t>
              </a:r>
            </a:p>
          </p:txBody>
        </p:sp>
        <p:sp>
          <p:nvSpPr>
            <p:cNvPr id="30" name="Line 20"/>
            <p:cNvSpPr>
              <a:spLocks noChangeShapeType="1"/>
            </p:cNvSpPr>
            <p:nvPr/>
          </p:nvSpPr>
          <p:spPr bwMode="auto">
            <a:xfrm flipV="1">
              <a:off x="7543800" y="3984774"/>
              <a:ext cx="0" cy="1349226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" name="Line 21"/>
            <p:cNvSpPr>
              <a:spLocks noChangeShapeType="1"/>
            </p:cNvSpPr>
            <p:nvPr/>
          </p:nvSpPr>
          <p:spPr bwMode="auto">
            <a:xfrm flipH="1">
              <a:off x="1219200" y="4490683"/>
              <a:ext cx="0" cy="843317"/>
            </a:xfrm>
            <a:prstGeom prst="line">
              <a:avLst/>
            </a:prstGeom>
            <a:noFill/>
            <a:ln w="1016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7662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8229600" cy="3962400"/>
          </a:xfrm>
        </p:spPr>
        <p:txBody>
          <a:bodyPr anchor="ctr"/>
          <a:lstStyle/>
          <a:p>
            <a:r>
              <a:rPr lang="en-US" sz="51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What are the 4 keys to differentiating between parallel and series?</a:t>
            </a:r>
            <a:endParaRPr lang="en-US" sz="51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12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8229600" cy="1447800"/>
          </a:xfrm>
        </p:spPr>
        <p:txBody>
          <a:bodyPr anchor="ctr"/>
          <a:lstStyle/>
          <a:p>
            <a:r>
              <a:rPr lang="en-US" sz="51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parallel 			series</a:t>
            </a:r>
            <a:endParaRPr lang="en-US" sz="51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762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51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SERIES CIRCUIT</a:t>
            </a:r>
          </a:p>
        </p:txBody>
      </p:sp>
      <p:pic>
        <p:nvPicPr>
          <p:cNvPr id="190468" name="Picture 4" descr="Prac 8 Prob 2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3886200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0469" name="Rectangle 5"/>
          <p:cNvSpPr>
            <a:spLocks noChangeArrowheads="1"/>
          </p:cNvSpPr>
          <p:nvPr/>
        </p:nvSpPr>
        <p:spPr bwMode="auto">
          <a:xfrm>
            <a:off x="3962400" y="1600200"/>
            <a:ext cx="49530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US" sz="4800" dirty="0"/>
              <a:t>This series circuit includes 2 bulbs, 3 wires and 1 D cell battery.</a:t>
            </a:r>
            <a:r>
              <a:rPr lang="en-US" sz="4400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51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SERIES CIRCUIT</a:t>
            </a:r>
          </a:p>
        </p:txBody>
      </p:sp>
      <p:pic>
        <p:nvPicPr>
          <p:cNvPr id="240643" name="Picture 4" descr="Prac 8 Prob 2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3886200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0644" name="Rectangle 4"/>
          <p:cNvSpPr>
            <a:spLocks noChangeArrowheads="1"/>
          </p:cNvSpPr>
          <p:nvPr/>
        </p:nvSpPr>
        <p:spPr bwMode="auto">
          <a:xfrm>
            <a:off x="4648200" y="1600200"/>
            <a:ext cx="4267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US" sz="4800" dirty="0" smtClean="0"/>
              <a:t>Create a schematic using symbols to depict this circuit.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51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SERIES CIRCUIT</a:t>
            </a:r>
          </a:p>
        </p:txBody>
      </p:sp>
      <p:sp>
        <p:nvSpPr>
          <p:cNvPr id="2" name="Rectangle 1"/>
          <p:cNvSpPr/>
          <p:nvPr/>
        </p:nvSpPr>
        <p:spPr>
          <a:xfrm>
            <a:off x="4700515" y="3886200"/>
            <a:ext cx="1066318" cy="8771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100" b="1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+mj-ea"/>
                <a:cs typeface="Arial"/>
              </a:rPr>
              <a:t>L</a:t>
            </a:r>
            <a:r>
              <a:rPr lang="en-US" sz="51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+mj-ea"/>
                <a:cs typeface="Arial"/>
              </a:rPr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63179" y="3281149"/>
            <a:ext cx="1066318" cy="8771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100" b="1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+mj-ea"/>
                <a:cs typeface="Arial"/>
              </a:rPr>
              <a:t>L</a:t>
            </a:r>
            <a:r>
              <a:rPr lang="en-US" sz="51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+mj-ea"/>
                <a:cs typeface="Arial"/>
              </a:rPr>
              <a:t>2</a:t>
            </a:r>
            <a:endParaRPr lang="en-US" dirty="0"/>
          </a:p>
        </p:txBody>
      </p:sp>
      <p:sp>
        <p:nvSpPr>
          <p:cNvPr id="191493" name="Line 12"/>
          <p:cNvSpPr>
            <a:spLocks noChangeShapeType="1"/>
          </p:cNvSpPr>
          <p:nvPr/>
        </p:nvSpPr>
        <p:spPr bwMode="auto">
          <a:xfrm>
            <a:off x="2362200" y="5486400"/>
            <a:ext cx="2362200" cy="0"/>
          </a:xfrm>
          <a:prstGeom prst="line">
            <a:avLst/>
          </a:prstGeom>
          <a:noFill/>
          <a:ln w="76200">
            <a:solidFill>
              <a:srgbClr val="1C1C1C"/>
            </a:solidFill>
            <a:round/>
            <a:headEnd/>
            <a:tailEnd/>
          </a:ln>
          <a:scene3d>
            <a:camera prst="orthographicFront">
              <a:rot lat="21299999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1494" name="Line 13"/>
          <p:cNvSpPr>
            <a:spLocks noChangeShapeType="1"/>
          </p:cNvSpPr>
          <p:nvPr/>
        </p:nvSpPr>
        <p:spPr bwMode="auto">
          <a:xfrm>
            <a:off x="5638800" y="5486400"/>
            <a:ext cx="1981200" cy="0"/>
          </a:xfrm>
          <a:prstGeom prst="line">
            <a:avLst/>
          </a:prstGeom>
          <a:noFill/>
          <a:ln w="76200">
            <a:solidFill>
              <a:srgbClr val="1C1C1C"/>
            </a:solidFill>
            <a:round/>
            <a:headEnd/>
            <a:tailEnd/>
          </a:ln>
          <a:scene3d>
            <a:camera prst="orthographicFront">
              <a:rot lat="21299999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H="1" flipV="1">
            <a:off x="2352760" y="4187824"/>
            <a:ext cx="9439" cy="1298575"/>
          </a:xfrm>
          <a:prstGeom prst="line">
            <a:avLst/>
          </a:prstGeom>
          <a:noFill/>
          <a:ln w="76200">
            <a:solidFill>
              <a:srgbClr val="1C1C1C"/>
            </a:solidFill>
            <a:round/>
            <a:headEnd/>
            <a:tailEnd/>
          </a:ln>
          <a:scene3d>
            <a:camera prst="orthographicFront">
              <a:rot lat="21299999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7620000" y="2286000"/>
            <a:ext cx="0" cy="3200400"/>
          </a:xfrm>
          <a:prstGeom prst="line">
            <a:avLst/>
          </a:prstGeom>
          <a:noFill/>
          <a:ln w="76200">
            <a:solidFill>
              <a:srgbClr val="1C1C1C"/>
            </a:solidFill>
            <a:round/>
            <a:headEnd/>
            <a:tailEnd/>
          </a:ln>
          <a:scene3d>
            <a:camera prst="orthographicFront">
              <a:rot lat="21299999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2362200" y="2286000"/>
            <a:ext cx="2209800" cy="0"/>
          </a:xfrm>
          <a:prstGeom prst="line">
            <a:avLst/>
          </a:prstGeom>
          <a:noFill/>
          <a:ln w="76200">
            <a:solidFill>
              <a:srgbClr val="1C1C1C"/>
            </a:solidFill>
            <a:round/>
            <a:headEnd/>
            <a:tailEnd/>
          </a:ln>
          <a:scene3d>
            <a:camera prst="orthographicFront">
              <a:rot lat="21299999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 flipV="1">
            <a:off x="4572000" y="1828800"/>
            <a:ext cx="0" cy="1066800"/>
          </a:xfrm>
          <a:prstGeom prst="line">
            <a:avLst/>
          </a:prstGeom>
          <a:noFill/>
          <a:ln w="76200">
            <a:solidFill>
              <a:srgbClr val="1C1C1C"/>
            </a:solidFill>
            <a:round/>
            <a:headEnd/>
            <a:tailEnd/>
          </a:ln>
          <a:scene3d>
            <a:camera prst="orthographicFront">
              <a:rot lat="21299999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 flipV="1">
            <a:off x="4800600" y="2057400"/>
            <a:ext cx="0" cy="533400"/>
          </a:xfrm>
          <a:prstGeom prst="line">
            <a:avLst/>
          </a:prstGeom>
          <a:noFill/>
          <a:ln w="76200">
            <a:solidFill>
              <a:srgbClr val="1C1C1C"/>
            </a:solidFill>
            <a:round/>
            <a:headEnd/>
            <a:tailEnd/>
          </a:ln>
          <a:scene3d>
            <a:camera prst="orthographicFront">
              <a:rot lat="21299999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>
            <a:off x="4876800" y="2286000"/>
            <a:ext cx="2743200" cy="0"/>
          </a:xfrm>
          <a:prstGeom prst="line">
            <a:avLst/>
          </a:prstGeom>
          <a:noFill/>
          <a:ln w="76200">
            <a:solidFill>
              <a:srgbClr val="1C1C1C"/>
            </a:solidFill>
            <a:round/>
            <a:headEnd/>
            <a:tailEnd/>
          </a:ln>
          <a:scene3d>
            <a:camera prst="orthographicFront">
              <a:rot lat="21299999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1" name="Line 13"/>
          <p:cNvSpPr>
            <a:spLocks noChangeShapeType="1"/>
          </p:cNvSpPr>
          <p:nvPr/>
        </p:nvSpPr>
        <p:spPr bwMode="auto">
          <a:xfrm>
            <a:off x="4953000" y="2667000"/>
            <a:ext cx="304800" cy="0"/>
          </a:xfrm>
          <a:prstGeom prst="line">
            <a:avLst/>
          </a:prstGeom>
          <a:noFill/>
          <a:ln w="76200">
            <a:solidFill>
              <a:srgbClr val="1C1C1C"/>
            </a:solidFill>
            <a:round/>
            <a:headEnd/>
            <a:tailEnd/>
          </a:ln>
          <a:scene3d>
            <a:camera prst="orthographicFront">
              <a:rot lat="21299999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114800" y="2514600"/>
            <a:ext cx="304800" cy="304800"/>
            <a:chOff x="4267200" y="3200400"/>
            <a:chExt cx="304800" cy="304800"/>
          </a:xfrm>
        </p:grpSpPr>
        <p:sp>
          <p:nvSpPr>
            <p:cNvPr id="20" name="Line 13"/>
            <p:cNvSpPr>
              <a:spLocks noChangeShapeType="1"/>
            </p:cNvSpPr>
            <p:nvPr/>
          </p:nvSpPr>
          <p:spPr bwMode="auto">
            <a:xfrm>
              <a:off x="4267200" y="3352800"/>
              <a:ext cx="304800" cy="0"/>
            </a:xfrm>
            <a:prstGeom prst="line">
              <a:avLst/>
            </a:prstGeom>
            <a:noFill/>
            <a:ln w="76200">
              <a:solidFill>
                <a:srgbClr val="1C1C1C"/>
              </a:solidFill>
              <a:round/>
              <a:headEnd/>
              <a:tailEnd/>
            </a:ln>
            <a:scene3d>
              <a:camera prst="orthographicFront">
                <a:rot lat="21299999" lon="0" rev="0"/>
              </a:camera>
              <a:lightRig rig="threePt" dir="t"/>
            </a:scene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 flipV="1">
              <a:off x="4419600" y="3200400"/>
              <a:ext cx="0" cy="304800"/>
            </a:xfrm>
            <a:prstGeom prst="line">
              <a:avLst/>
            </a:prstGeom>
            <a:noFill/>
            <a:ln w="76200">
              <a:solidFill>
                <a:srgbClr val="1C1C1C"/>
              </a:solidFill>
              <a:round/>
              <a:headEnd/>
              <a:tailEnd/>
            </a:ln>
            <a:scene3d>
              <a:camera prst="orthographicFront">
                <a:rot lat="21299999" lon="0" rev="0"/>
              </a:camera>
              <a:lightRig rig="threePt" dir="t"/>
            </a:scene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3" name="Rectangle 22"/>
          <p:cNvSpPr/>
          <p:nvPr/>
        </p:nvSpPr>
        <p:spPr>
          <a:xfrm rot="16200000">
            <a:off x="1356082" y="2987635"/>
            <a:ext cx="14748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dirty="0"/>
              <a:t>@</a:t>
            </a:r>
          </a:p>
        </p:txBody>
      </p:sp>
      <p:sp>
        <p:nvSpPr>
          <p:cNvPr id="24" name="Line 13"/>
          <p:cNvSpPr>
            <a:spLocks noChangeShapeType="1"/>
          </p:cNvSpPr>
          <p:nvPr/>
        </p:nvSpPr>
        <p:spPr bwMode="auto">
          <a:xfrm>
            <a:off x="2362197" y="2285998"/>
            <a:ext cx="1" cy="1066802"/>
          </a:xfrm>
          <a:prstGeom prst="line">
            <a:avLst/>
          </a:prstGeom>
          <a:noFill/>
          <a:ln w="76200">
            <a:solidFill>
              <a:srgbClr val="1C1C1C"/>
            </a:solidFill>
            <a:round/>
            <a:headEnd/>
            <a:tailEnd/>
          </a:ln>
          <a:scene3d>
            <a:camera prst="orthographicFront">
              <a:rot lat="21299999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477718" y="4411765"/>
            <a:ext cx="14748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dirty="0"/>
              <a:t>@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51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SERIES CIRCUIT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Single path of electricity</a:t>
            </a:r>
          </a:p>
          <a:p>
            <a: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1 light goes out, all go out</a:t>
            </a:r>
          </a:p>
          <a:p>
            <a: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Add more resistors, all lights get dimmer</a:t>
            </a:r>
          </a:p>
          <a:p>
            <a:endParaRPr lang="en-US" sz="51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51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PARALLEL CIRCUIT</a:t>
            </a:r>
          </a:p>
        </p:txBody>
      </p:sp>
      <p:pic>
        <p:nvPicPr>
          <p:cNvPr id="193540" name="Picture 12" descr="Prac 8 Prob 2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33600"/>
            <a:ext cx="4495800" cy="383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3541" name="Rectangle 5"/>
          <p:cNvSpPr>
            <a:spLocks noChangeArrowheads="1"/>
          </p:cNvSpPr>
          <p:nvPr/>
        </p:nvSpPr>
        <p:spPr bwMode="auto">
          <a:xfrm>
            <a:off x="4267200" y="1600200"/>
            <a:ext cx="4876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US" sz="4800" dirty="0"/>
              <a:t>This parallel circuit has 2 bulbs, 4 wires and a battery.</a:t>
            </a:r>
            <a:r>
              <a:rPr lang="en-US" sz="4400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51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PARALLEL CIRCUIT</a:t>
            </a:r>
          </a:p>
        </p:txBody>
      </p:sp>
      <p:pic>
        <p:nvPicPr>
          <p:cNvPr id="244739" name="Picture 12" descr="Prac 8 Prob 2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33600"/>
            <a:ext cx="4495800" cy="383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48200" y="1600200"/>
            <a:ext cx="4267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US" sz="4800" dirty="0" smtClean="0"/>
              <a:t>Create a schematic using symbols to depict this circuit.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51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PARALLEL CIRCUIT</a:t>
            </a:r>
          </a:p>
        </p:txBody>
      </p:sp>
      <p:sp>
        <p:nvSpPr>
          <p:cNvPr id="7" name="Rectangle 6"/>
          <p:cNvSpPr/>
          <p:nvPr/>
        </p:nvSpPr>
        <p:spPr>
          <a:xfrm>
            <a:off x="5296382" y="4614358"/>
            <a:ext cx="1066318" cy="8771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100" b="1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+mj-ea"/>
                <a:cs typeface="Arial"/>
              </a:rPr>
              <a:t>L</a:t>
            </a:r>
            <a:r>
              <a:rPr lang="en-US" sz="51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+mj-ea"/>
                <a:cs typeface="Arial"/>
              </a:rPr>
              <a:t>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257800" y="3011744"/>
            <a:ext cx="1066318" cy="8771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100" b="1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+mj-ea"/>
                <a:cs typeface="Arial"/>
              </a:rPr>
              <a:t>L</a:t>
            </a:r>
            <a:r>
              <a:rPr lang="en-US" sz="51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+mj-ea"/>
                <a:cs typeface="Arial"/>
              </a:rPr>
              <a:t>1</a:t>
            </a:r>
            <a:endParaRPr lang="en-US" dirty="0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 flipV="1">
            <a:off x="2362200" y="5486398"/>
            <a:ext cx="1752600" cy="2"/>
          </a:xfrm>
          <a:prstGeom prst="line">
            <a:avLst/>
          </a:prstGeom>
          <a:noFill/>
          <a:ln w="76200">
            <a:solidFill>
              <a:srgbClr val="1C1C1C"/>
            </a:solidFill>
            <a:round/>
            <a:headEnd/>
            <a:tailEnd/>
          </a:ln>
          <a:scene3d>
            <a:camera prst="orthographicFront">
              <a:rot lat="21299999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5105400" y="5486399"/>
            <a:ext cx="2514600" cy="0"/>
          </a:xfrm>
          <a:prstGeom prst="line">
            <a:avLst/>
          </a:prstGeom>
          <a:noFill/>
          <a:ln w="76200">
            <a:solidFill>
              <a:srgbClr val="1C1C1C"/>
            </a:solidFill>
            <a:round/>
            <a:headEnd/>
            <a:tailEnd/>
          </a:ln>
          <a:scene3d>
            <a:camera prst="orthographicFront">
              <a:rot lat="21299999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H="1" flipV="1">
            <a:off x="2362196" y="3962397"/>
            <a:ext cx="9440" cy="1524001"/>
          </a:xfrm>
          <a:prstGeom prst="line">
            <a:avLst/>
          </a:prstGeom>
          <a:noFill/>
          <a:ln w="76200">
            <a:solidFill>
              <a:srgbClr val="1C1C1C"/>
            </a:solidFill>
            <a:round/>
            <a:headEnd/>
            <a:tailEnd/>
          </a:ln>
          <a:scene3d>
            <a:camera prst="orthographicFront">
              <a:rot lat="21299999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7620000" y="2286000"/>
            <a:ext cx="0" cy="3200400"/>
          </a:xfrm>
          <a:prstGeom prst="line">
            <a:avLst/>
          </a:prstGeom>
          <a:noFill/>
          <a:ln w="76200">
            <a:solidFill>
              <a:srgbClr val="1C1C1C"/>
            </a:solidFill>
            <a:round/>
            <a:headEnd/>
            <a:tailEnd/>
          </a:ln>
          <a:scene3d>
            <a:camera prst="orthographicFront">
              <a:rot lat="21299999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2362200" y="2286000"/>
            <a:ext cx="2209800" cy="0"/>
          </a:xfrm>
          <a:prstGeom prst="line">
            <a:avLst/>
          </a:prstGeom>
          <a:noFill/>
          <a:ln w="76200">
            <a:solidFill>
              <a:srgbClr val="1C1C1C"/>
            </a:solidFill>
            <a:round/>
            <a:headEnd/>
            <a:tailEnd/>
          </a:ln>
          <a:scene3d>
            <a:camera prst="orthographicFront">
              <a:rot lat="21299999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4572000" y="1828800"/>
            <a:ext cx="0" cy="1066800"/>
          </a:xfrm>
          <a:prstGeom prst="line">
            <a:avLst/>
          </a:prstGeom>
          <a:noFill/>
          <a:ln w="76200">
            <a:solidFill>
              <a:srgbClr val="1C1C1C"/>
            </a:solidFill>
            <a:round/>
            <a:headEnd/>
            <a:tailEnd/>
          </a:ln>
          <a:scene3d>
            <a:camera prst="orthographicFront">
              <a:rot lat="21299999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4800600" y="2057400"/>
            <a:ext cx="0" cy="533400"/>
          </a:xfrm>
          <a:prstGeom prst="line">
            <a:avLst/>
          </a:prstGeom>
          <a:noFill/>
          <a:ln w="76200">
            <a:solidFill>
              <a:srgbClr val="1C1C1C"/>
            </a:solidFill>
            <a:round/>
            <a:headEnd/>
            <a:tailEnd/>
          </a:ln>
          <a:scene3d>
            <a:camera prst="orthographicFront">
              <a:rot lat="21299999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876800" y="2286000"/>
            <a:ext cx="2743200" cy="0"/>
          </a:xfrm>
          <a:prstGeom prst="line">
            <a:avLst/>
          </a:prstGeom>
          <a:noFill/>
          <a:ln w="76200">
            <a:solidFill>
              <a:srgbClr val="1C1C1C"/>
            </a:solidFill>
            <a:round/>
            <a:headEnd/>
            <a:tailEnd/>
          </a:ln>
          <a:scene3d>
            <a:camera prst="orthographicFront">
              <a:rot lat="21299999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>
            <a:off x="4953000" y="2667000"/>
            <a:ext cx="304800" cy="0"/>
          </a:xfrm>
          <a:prstGeom prst="line">
            <a:avLst/>
          </a:prstGeom>
          <a:noFill/>
          <a:ln w="76200">
            <a:solidFill>
              <a:srgbClr val="1C1C1C"/>
            </a:solidFill>
            <a:round/>
            <a:headEnd/>
            <a:tailEnd/>
          </a:ln>
          <a:scene3d>
            <a:camera prst="orthographicFront">
              <a:rot lat="21299999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4114800" y="2514600"/>
            <a:ext cx="304800" cy="304800"/>
            <a:chOff x="4267200" y="3200400"/>
            <a:chExt cx="304800" cy="304800"/>
          </a:xfrm>
        </p:grpSpPr>
        <p:sp>
          <p:nvSpPr>
            <p:cNvPr id="20" name="Line 13"/>
            <p:cNvSpPr>
              <a:spLocks noChangeShapeType="1"/>
            </p:cNvSpPr>
            <p:nvPr/>
          </p:nvSpPr>
          <p:spPr bwMode="auto">
            <a:xfrm>
              <a:off x="4267200" y="3352800"/>
              <a:ext cx="304800" cy="0"/>
            </a:xfrm>
            <a:prstGeom prst="line">
              <a:avLst/>
            </a:prstGeom>
            <a:noFill/>
            <a:ln w="76200">
              <a:solidFill>
                <a:srgbClr val="1C1C1C"/>
              </a:solidFill>
              <a:round/>
              <a:headEnd/>
              <a:tailEnd/>
            </a:ln>
            <a:scene3d>
              <a:camera prst="orthographicFront">
                <a:rot lat="21299999" lon="0" rev="0"/>
              </a:camera>
              <a:lightRig rig="threePt" dir="t"/>
            </a:scene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" name="Line 13"/>
            <p:cNvSpPr>
              <a:spLocks noChangeShapeType="1"/>
            </p:cNvSpPr>
            <p:nvPr/>
          </p:nvSpPr>
          <p:spPr bwMode="auto">
            <a:xfrm flipV="1">
              <a:off x="4419600" y="3200400"/>
              <a:ext cx="0" cy="304800"/>
            </a:xfrm>
            <a:prstGeom prst="line">
              <a:avLst/>
            </a:prstGeom>
            <a:noFill/>
            <a:ln w="76200">
              <a:solidFill>
                <a:srgbClr val="1C1C1C"/>
              </a:solidFill>
              <a:round/>
              <a:headEnd/>
              <a:tailEnd/>
            </a:ln>
            <a:scene3d>
              <a:camera prst="orthographicFront">
                <a:rot lat="21299999" lon="0" rev="0"/>
              </a:camera>
              <a:lightRig rig="threePt" dir="t"/>
            </a:scene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3935358" y="2986813"/>
            <a:ext cx="14748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dirty="0"/>
              <a:t>@</a:t>
            </a:r>
          </a:p>
        </p:txBody>
      </p:sp>
      <p:sp>
        <p:nvSpPr>
          <p:cNvPr id="23" name="Line 13"/>
          <p:cNvSpPr>
            <a:spLocks noChangeShapeType="1"/>
          </p:cNvSpPr>
          <p:nvPr/>
        </p:nvSpPr>
        <p:spPr bwMode="auto">
          <a:xfrm>
            <a:off x="2362197" y="2285998"/>
            <a:ext cx="2" cy="1676398"/>
          </a:xfrm>
          <a:prstGeom prst="line">
            <a:avLst/>
          </a:prstGeom>
          <a:noFill/>
          <a:ln w="76200">
            <a:solidFill>
              <a:srgbClr val="1C1C1C"/>
            </a:solidFill>
            <a:round/>
            <a:headEnd/>
            <a:tailEnd/>
          </a:ln>
          <a:scene3d>
            <a:camera prst="orthographicFront">
              <a:rot lat="21299999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953886" y="4589851"/>
            <a:ext cx="14748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dirty="0"/>
              <a:t>@</a:t>
            </a: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V="1">
            <a:off x="2362197" y="3962394"/>
            <a:ext cx="1752604" cy="1"/>
          </a:xfrm>
          <a:prstGeom prst="line">
            <a:avLst/>
          </a:prstGeom>
          <a:noFill/>
          <a:ln w="76200">
            <a:solidFill>
              <a:srgbClr val="1C1C1C"/>
            </a:solidFill>
            <a:round/>
            <a:headEnd/>
            <a:tailEnd/>
          </a:ln>
          <a:scene3d>
            <a:camera prst="orthographicFront">
              <a:rot lat="21299999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6" name="Line 12"/>
          <p:cNvSpPr>
            <a:spLocks noChangeShapeType="1"/>
          </p:cNvSpPr>
          <p:nvPr/>
        </p:nvSpPr>
        <p:spPr bwMode="auto">
          <a:xfrm flipV="1">
            <a:off x="5138781" y="3911625"/>
            <a:ext cx="2462691" cy="24463"/>
          </a:xfrm>
          <a:prstGeom prst="line">
            <a:avLst/>
          </a:prstGeom>
          <a:noFill/>
          <a:ln w="76200">
            <a:solidFill>
              <a:srgbClr val="1C1C1C"/>
            </a:solidFill>
            <a:round/>
            <a:headEnd/>
            <a:tailEnd/>
          </a:ln>
          <a:scene3d>
            <a:camera prst="orthographicFront">
              <a:rot lat="21299999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430</TotalTime>
  <Words>283</Words>
  <Application>Microsoft Office PowerPoint</Application>
  <PresentationFormat>On-screen Show (4:3)</PresentationFormat>
  <Paragraphs>76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Times New Roman</vt:lpstr>
      <vt:lpstr>Verdana</vt:lpstr>
      <vt:lpstr>Wingdings</vt:lpstr>
      <vt:lpstr>Profile</vt:lpstr>
      <vt:lpstr>This PPT has important notes on both Series and Parallel Circuits.  Please copy all notes into your notebook so that we can use this information later.</vt:lpstr>
      <vt:lpstr>Electrical Circuits: Series and Parallel</vt:lpstr>
      <vt:lpstr>SERIES CIRCUIT</vt:lpstr>
      <vt:lpstr>SERIES CIRCUIT</vt:lpstr>
      <vt:lpstr>SERIES CIRCUIT</vt:lpstr>
      <vt:lpstr>SERIES CIRCUIT</vt:lpstr>
      <vt:lpstr>PARALLEL CIRCUIT</vt:lpstr>
      <vt:lpstr>PARALLEL CIRCUIT</vt:lpstr>
      <vt:lpstr>PARALLEL CIRCUIT</vt:lpstr>
      <vt:lpstr>PARALLEL CIRCUIT</vt:lpstr>
      <vt:lpstr>Draw this circuit in your NB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Draw this circuit in your NB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are the 4 keys to differentiating between parallel and series?</vt:lpstr>
      <vt:lpstr>parallel    series</vt:lpstr>
    </vt:vector>
  </TitlesOfParts>
  <Company>Columbia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Electrical Symbols and Circuits</dc:title>
  <dc:creator>Columbia Public Schools</dc:creator>
  <cp:lastModifiedBy>Laura Zinszer</cp:lastModifiedBy>
  <cp:revision>63</cp:revision>
  <dcterms:created xsi:type="dcterms:W3CDTF">2010-10-13T11:11:40Z</dcterms:created>
  <dcterms:modified xsi:type="dcterms:W3CDTF">2017-04-19T21:03:40Z</dcterms:modified>
</cp:coreProperties>
</file>