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45"/>
  </p:handoutMasterIdLst>
  <p:sldIdLst>
    <p:sldId id="256" r:id="rId2"/>
    <p:sldId id="287" r:id="rId3"/>
    <p:sldId id="267" r:id="rId4"/>
    <p:sldId id="290" r:id="rId5"/>
    <p:sldId id="308" r:id="rId6"/>
    <p:sldId id="291" r:id="rId7"/>
    <p:sldId id="260" r:id="rId8"/>
    <p:sldId id="261" r:id="rId9"/>
    <p:sldId id="257" r:id="rId10"/>
    <p:sldId id="268" r:id="rId11"/>
    <p:sldId id="265" r:id="rId12"/>
    <p:sldId id="295" r:id="rId13"/>
    <p:sldId id="288" r:id="rId14"/>
    <p:sldId id="266" r:id="rId15"/>
    <p:sldId id="289" r:id="rId16"/>
    <p:sldId id="258" r:id="rId17"/>
    <p:sldId id="259" r:id="rId18"/>
    <p:sldId id="307" r:id="rId19"/>
    <p:sldId id="272" r:id="rId20"/>
    <p:sldId id="271" r:id="rId21"/>
    <p:sldId id="274" r:id="rId22"/>
    <p:sldId id="262" r:id="rId23"/>
    <p:sldId id="309" r:id="rId24"/>
    <p:sldId id="278" r:id="rId25"/>
    <p:sldId id="277" r:id="rId26"/>
    <p:sldId id="299" r:id="rId27"/>
    <p:sldId id="281" r:id="rId28"/>
    <p:sldId id="297" r:id="rId29"/>
    <p:sldId id="300" r:id="rId30"/>
    <p:sldId id="310" r:id="rId31"/>
    <p:sldId id="311" r:id="rId32"/>
    <p:sldId id="312" r:id="rId33"/>
    <p:sldId id="313" r:id="rId34"/>
    <p:sldId id="314" r:id="rId35"/>
    <p:sldId id="273" r:id="rId36"/>
    <p:sldId id="263" r:id="rId37"/>
    <p:sldId id="305" r:id="rId38"/>
    <p:sldId id="306" r:id="rId39"/>
    <p:sldId id="275" r:id="rId40"/>
    <p:sldId id="276" r:id="rId41"/>
    <p:sldId id="296" r:id="rId42"/>
    <p:sldId id="294" r:id="rId43"/>
    <p:sldId id="315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00"/>
    <a:srgbClr val="05000C"/>
    <a:srgbClr val="0000FF"/>
    <a:srgbClr val="008000"/>
    <a:srgbClr val="450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782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emf"/><Relationship Id="rId1" Type="http://schemas.openxmlformats.org/officeDocument/2006/relationships/image" Target="../media/image20.emf"/><Relationship Id="rId4" Type="http://schemas.openxmlformats.org/officeDocument/2006/relationships/image" Target="../media/image1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1.emf"/><Relationship Id="rId1" Type="http://schemas.openxmlformats.org/officeDocument/2006/relationships/image" Target="../media/image5.emf"/><Relationship Id="rId4" Type="http://schemas.openxmlformats.org/officeDocument/2006/relationships/image" Target="../media/image1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emf"/><Relationship Id="rId1" Type="http://schemas.openxmlformats.org/officeDocument/2006/relationships/image" Target="../media/image20.emf"/><Relationship Id="rId4" Type="http://schemas.openxmlformats.org/officeDocument/2006/relationships/image" Target="../media/image1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1.emf"/><Relationship Id="rId1" Type="http://schemas.openxmlformats.org/officeDocument/2006/relationships/image" Target="../media/image5.e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e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e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e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e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8B4C3-8A36-4E11-BBD4-55B2B1BFDD8C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97978-2336-42EE-9CC8-9A8EB4B75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2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F2501E-C9EB-43EF-BF5E-EA42B9078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5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29A60-F6D3-4A05-B86F-AAE2B7B0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1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AC434-9AB8-4EC7-BFA2-B910FF22F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43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41855-A954-43DD-9ADC-64385C60F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342D-2A15-48C8-9512-43BEB26A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F89F-7848-4C2D-A7B9-FD99762EB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7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65134-D6FF-4D9F-8665-2684D2A66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0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D797E-6BDE-4DE8-A288-BD2BCDF3D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8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F9E59-BB29-4A65-BF4A-CBE19E465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C013B-8C9F-4D8F-A632-32E5B4E38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FEC04-3E82-4D1F-B1D7-1F94F14B0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6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3E1BD-1756-4351-9302-C492F0957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1690CE-9840-462D-839E-95566FC63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4098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09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.jpeg"/><Relationship Id="rId10" Type="http://schemas.openxmlformats.org/officeDocument/2006/relationships/image" Target="../media/image15.w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ulOWRhh9c0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.jpeg"/><Relationship Id="rId10" Type="http://schemas.openxmlformats.org/officeDocument/2006/relationships/image" Target="../media/image15.w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1.jpeg"/><Relationship Id="rId10" Type="http://schemas.openxmlformats.org/officeDocument/2006/relationships/image" Target="../media/image15.w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.emf"/><Relationship Id="rId9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14.w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5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14.w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63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14.wmf"/><Relationship Id="rId4" Type="http://schemas.openxmlformats.org/officeDocument/2006/relationships/image" Target="../media/image20.emf"/><Relationship Id="rId9" Type="http://schemas.openxmlformats.org/officeDocument/2006/relationships/oleObject" Target="../embeddings/oleObject6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14.w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75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3.wmf"/><Relationship Id="rId11" Type="http://schemas.openxmlformats.org/officeDocument/2006/relationships/image" Target="../media/image1.jpeg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17.w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8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ulOWRhh9c0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wmf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143000"/>
            <a:ext cx="5791200" cy="5029200"/>
          </a:xfrm>
        </p:spPr>
        <p:txBody>
          <a:bodyPr/>
          <a:lstStyle/>
          <a:p>
            <a:pPr eaLnBrk="1" hangingPunct="1"/>
            <a:r>
              <a:rPr lang="en-US" altLang="en-US" sz="4400" b="1" smtClean="0"/>
              <a:t>The Police and Speeder </a:t>
            </a:r>
            <a:br>
              <a:rPr lang="en-US" altLang="en-US" sz="4400" b="1" smtClean="0"/>
            </a:br>
            <a:r>
              <a:rPr lang="en-US" altLang="en-US" sz="4400" b="1" smtClean="0"/>
              <a:t/>
            </a:r>
            <a:br>
              <a:rPr lang="en-US" altLang="en-US" sz="4400" b="1" smtClean="0"/>
            </a:br>
            <a:r>
              <a:rPr lang="en-US" altLang="en-US" sz="4400" b="1" smtClean="0"/>
              <a:t>Slope, Triangles, and the </a:t>
            </a:r>
            <a:br>
              <a:rPr lang="en-US" altLang="en-US" sz="4400" b="1" smtClean="0"/>
            </a:br>
            <a:r>
              <a:rPr lang="en-US" altLang="en-US" sz="4400" b="1" smtClean="0"/>
              <a:t>X/t Graph</a:t>
            </a:r>
            <a:br>
              <a:rPr lang="en-US" altLang="en-US" sz="4400" b="1" smtClean="0"/>
            </a:br>
            <a:r>
              <a:rPr lang="en-US" altLang="en-US" sz="4400" b="1" smtClean="0"/>
              <a:t/>
            </a:r>
            <a:br>
              <a:rPr lang="en-US" altLang="en-US" sz="4400" b="1" smtClean="0"/>
            </a:br>
            <a:r>
              <a:rPr lang="en-US" altLang="en-US" sz="2400" b="1" smtClean="0"/>
              <a:t>Laura Zinszer Columbia, MO 65203</a:t>
            </a:r>
            <a:br>
              <a:rPr lang="en-US" altLang="en-US" sz="2400" b="1" smtClean="0"/>
            </a:br>
            <a:r>
              <a:rPr lang="en-US" altLang="en-US" sz="2400" b="1" smtClean="0"/>
              <a:t>lzinszer@columbia.k12.mo.us</a:t>
            </a: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25908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6477000" y="1371600"/>
            <a:ext cx="2286000" cy="1447800"/>
            <a:chOff x="508" y="1016"/>
            <a:chExt cx="1076" cy="555"/>
          </a:xfrm>
        </p:grpSpPr>
        <p:pic>
          <p:nvPicPr>
            <p:cNvPr id="3077" name="Picture 6" descr="j02129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7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3079" name="Line 8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9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10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552" y="411162"/>
            <a:ext cx="7848600" cy="16764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What would the motion diagram for the police look </a:t>
            </a:r>
            <a:r>
              <a:rPr lang="en-US" altLang="en-US" sz="4000" b="1" dirty="0" smtClean="0"/>
              <a:t>like as he chased the speeder?</a:t>
            </a:r>
            <a:endParaRPr lang="en-US" altLang="en-US" sz="4000" b="1" dirty="0" smtClean="0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2667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</a:t>
            </a:r>
          </a:p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B</a:t>
            </a:r>
          </a:p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C  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5988"/>
            <a:ext cx="2414588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69" name="Group 6"/>
          <p:cNvGrpSpPr>
            <a:grpSpLocks/>
          </p:cNvGrpSpPr>
          <p:nvPr/>
        </p:nvGrpSpPr>
        <p:grpSpPr bwMode="auto">
          <a:xfrm>
            <a:off x="6411913" y="4846638"/>
            <a:ext cx="2133600" cy="1135062"/>
            <a:chOff x="508" y="1016"/>
            <a:chExt cx="1076" cy="555"/>
          </a:xfrm>
        </p:grpSpPr>
        <p:pic>
          <p:nvPicPr>
            <p:cNvPr id="11283" name="Picture 7" descr="j02129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84" name="Group 8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11285" name="Line 9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10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11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1270" name="Straight Arrow Connector 2"/>
          <p:cNvCxnSpPr>
            <a:cxnSpLocks noChangeShapeType="1"/>
          </p:cNvCxnSpPr>
          <p:nvPr/>
        </p:nvCxnSpPr>
        <p:spPr bwMode="auto">
          <a:xfrm>
            <a:off x="1562100" y="24384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Straight Arrow Connector 12"/>
          <p:cNvCxnSpPr>
            <a:cxnSpLocks noChangeShapeType="1"/>
          </p:cNvCxnSpPr>
          <p:nvPr/>
        </p:nvCxnSpPr>
        <p:spPr bwMode="auto">
          <a:xfrm>
            <a:off x="2871788" y="24257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Straight Arrow Connector 13"/>
          <p:cNvCxnSpPr>
            <a:cxnSpLocks noChangeShapeType="1"/>
          </p:cNvCxnSpPr>
          <p:nvPr/>
        </p:nvCxnSpPr>
        <p:spPr bwMode="auto">
          <a:xfrm>
            <a:off x="4267200" y="24384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Straight Arrow Connector 14"/>
          <p:cNvCxnSpPr>
            <a:cxnSpLocks noChangeShapeType="1"/>
          </p:cNvCxnSpPr>
          <p:nvPr/>
        </p:nvCxnSpPr>
        <p:spPr bwMode="auto">
          <a:xfrm>
            <a:off x="5654675" y="24384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Straight Arrow Connector 15"/>
          <p:cNvCxnSpPr>
            <a:cxnSpLocks noChangeShapeType="1"/>
          </p:cNvCxnSpPr>
          <p:nvPr/>
        </p:nvCxnSpPr>
        <p:spPr bwMode="auto">
          <a:xfrm flipV="1">
            <a:off x="3884613" y="3384550"/>
            <a:ext cx="1770062" cy="1588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Straight Arrow Connector 16"/>
          <p:cNvCxnSpPr>
            <a:cxnSpLocks noChangeShapeType="1"/>
          </p:cNvCxnSpPr>
          <p:nvPr/>
        </p:nvCxnSpPr>
        <p:spPr bwMode="auto">
          <a:xfrm flipV="1">
            <a:off x="1589088" y="3376613"/>
            <a:ext cx="685800" cy="7937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Straight Arrow Connector 19"/>
          <p:cNvCxnSpPr>
            <a:cxnSpLocks noChangeShapeType="1"/>
          </p:cNvCxnSpPr>
          <p:nvPr/>
        </p:nvCxnSpPr>
        <p:spPr bwMode="auto">
          <a:xfrm>
            <a:off x="2505075" y="3367088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Straight Arrow Connector 21"/>
          <p:cNvCxnSpPr>
            <a:cxnSpLocks noChangeShapeType="1"/>
          </p:cNvCxnSpPr>
          <p:nvPr/>
        </p:nvCxnSpPr>
        <p:spPr bwMode="auto">
          <a:xfrm>
            <a:off x="4419600" y="4451350"/>
            <a:ext cx="1628775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Straight Arrow Connector 22"/>
          <p:cNvCxnSpPr>
            <a:cxnSpLocks noChangeShapeType="1"/>
          </p:cNvCxnSpPr>
          <p:nvPr/>
        </p:nvCxnSpPr>
        <p:spPr bwMode="auto">
          <a:xfrm>
            <a:off x="6226175" y="4451350"/>
            <a:ext cx="1287463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Straight Arrow Connector 25"/>
          <p:cNvCxnSpPr>
            <a:cxnSpLocks noChangeShapeType="1"/>
          </p:cNvCxnSpPr>
          <p:nvPr/>
        </p:nvCxnSpPr>
        <p:spPr bwMode="auto">
          <a:xfrm flipV="1">
            <a:off x="7726363" y="4468813"/>
            <a:ext cx="561975" cy="1587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0" name="Straight Arrow Connector 27"/>
          <p:cNvCxnSpPr>
            <a:cxnSpLocks noChangeShapeType="1"/>
          </p:cNvCxnSpPr>
          <p:nvPr/>
        </p:nvCxnSpPr>
        <p:spPr bwMode="auto">
          <a:xfrm flipV="1">
            <a:off x="5849938" y="3394075"/>
            <a:ext cx="2438400" cy="3175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1" name="Straight Arrow Connector 30"/>
          <p:cNvCxnSpPr>
            <a:cxnSpLocks noChangeShapeType="1"/>
          </p:cNvCxnSpPr>
          <p:nvPr/>
        </p:nvCxnSpPr>
        <p:spPr bwMode="auto">
          <a:xfrm>
            <a:off x="6999288" y="24384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82" name="Straight Arrow Connector 32"/>
          <p:cNvCxnSpPr>
            <a:cxnSpLocks noChangeShapeType="1"/>
          </p:cNvCxnSpPr>
          <p:nvPr/>
        </p:nvCxnSpPr>
        <p:spPr bwMode="auto">
          <a:xfrm>
            <a:off x="1562100" y="4422775"/>
            <a:ext cx="2552700" cy="28575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8288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What does this motion diagram indicate about the velocity of the police car?</a:t>
            </a:r>
          </a:p>
        </p:txBody>
      </p:sp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86106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1295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1295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1295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743200"/>
            <a:ext cx="13716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12192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8288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This motion diagram indicates that the police car has an increasing velocity.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85344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1295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1295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12954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743200"/>
            <a:ext cx="137160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12192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4478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If turned vertically, the motion diagram would look like this…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48200" y="2362200"/>
            <a:ext cx="3810000" cy="3429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 smtClean="0">
                <a:solidFill>
                  <a:schemeClr val="tx1"/>
                </a:solidFill>
              </a:rPr>
              <a:t>  The new vertical motion diagram also demonstrates increasing velocity</a:t>
            </a:r>
          </a:p>
        </p:txBody>
      </p:sp>
      <p:sp>
        <p:nvSpPr>
          <p:cNvPr id="14340" name="Oval 6"/>
          <p:cNvSpPr>
            <a:spLocks noChangeArrowheads="1"/>
          </p:cNvSpPr>
          <p:nvPr/>
        </p:nvSpPr>
        <p:spPr bwMode="auto">
          <a:xfrm>
            <a:off x="18288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4341" name="Oval 8"/>
          <p:cNvSpPr>
            <a:spLocks noChangeArrowheads="1"/>
          </p:cNvSpPr>
          <p:nvPr/>
        </p:nvSpPr>
        <p:spPr bwMode="auto">
          <a:xfrm>
            <a:off x="18288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4342" name="Oval 9"/>
          <p:cNvSpPr>
            <a:spLocks noChangeArrowheads="1"/>
          </p:cNvSpPr>
          <p:nvPr/>
        </p:nvSpPr>
        <p:spPr bwMode="auto">
          <a:xfrm>
            <a:off x="1828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4343" name="Oval 10"/>
          <p:cNvSpPr>
            <a:spLocks noChangeArrowheads="1"/>
          </p:cNvSpPr>
          <p:nvPr/>
        </p:nvSpPr>
        <p:spPr bwMode="auto">
          <a:xfrm>
            <a:off x="18288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4344" name="Line 11"/>
          <p:cNvSpPr>
            <a:spLocks noChangeShapeType="1"/>
          </p:cNvSpPr>
          <p:nvPr/>
        </p:nvSpPr>
        <p:spPr bwMode="auto">
          <a:xfrm flipV="1">
            <a:off x="1905000" y="5562600"/>
            <a:ext cx="0" cy="457200"/>
          </a:xfrm>
          <a:prstGeom prst="line">
            <a:avLst/>
          </a:prstGeom>
          <a:noFill/>
          <a:ln w="666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2"/>
          <p:cNvSpPr>
            <a:spLocks noChangeShapeType="1"/>
          </p:cNvSpPr>
          <p:nvPr/>
        </p:nvSpPr>
        <p:spPr bwMode="auto">
          <a:xfrm flipV="1">
            <a:off x="1905000" y="4267200"/>
            <a:ext cx="0" cy="838200"/>
          </a:xfrm>
          <a:prstGeom prst="line">
            <a:avLst/>
          </a:prstGeom>
          <a:noFill/>
          <a:ln w="666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 flipV="1">
            <a:off x="1905000" y="2362200"/>
            <a:ext cx="0" cy="1447800"/>
          </a:xfrm>
          <a:prstGeom prst="line">
            <a:avLst/>
          </a:prstGeom>
          <a:noFill/>
          <a:ln w="666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715000"/>
            <a:ext cx="12192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8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00600"/>
            <a:ext cx="12192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9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12192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0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12192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fi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5240338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971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971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971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971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7" name="Line 11"/>
          <p:cNvSpPr>
            <a:spLocks noChangeShapeType="1"/>
          </p:cNvSpPr>
          <p:nvPr/>
        </p:nvSpPr>
        <p:spPr bwMode="auto">
          <a:xfrm flipV="1">
            <a:off x="1752600" y="5181600"/>
            <a:ext cx="0" cy="3048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2"/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3"/>
          <p:cNvSpPr>
            <a:spLocks noChangeShapeType="1"/>
          </p:cNvSpPr>
          <p:nvPr/>
        </p:nvSpPr>
        <p:spPr bwMode="auto">
          <a:xfrm flipV="1">
            <a:off x="1752600" y="3276600"/>
            <a:ext cx="0" cy="9144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4"/>
          <p:cNvSpPr>
            <a:spLocks noChangeShapeType="1"/>
          </p:cNvSpPr>
          <p:nvPr/>
        </p:nvSpPr>
        <p:spPr bwMode="auto">
          <a:xfrm flipV="1">
            <a:off x="1752600" y="1828800"/>
            <a:ext cx="0" cy="11430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title"/>
          </p:nvPr>
        </p:nvSpPr>
        <p:spPr>
          <a:xfrm>
            <a:off x="6477000" y="457200"/>
            <a:ext cx="2438400" cy="5562600"/>
          </a:xfrm>
        </p:spPr>
        <p:txBody>
          <a:bodyPr/>
          <a:lstStyle/>
          <a:p>
            <a:pPr algn="r" eaLnBrk="1" hangingPunct="1"/>
            <a:r>
              <a:rPr lang="en-US" altLang="en-US" b="1" smtClean="0"/>
              <a:t>Add the graph, &amp;  you can see how  motion diagrams and X/t graphs relate.</a:t>
            </a:r>
          </a:p>
        </p:txBody>
      </p:sp>
      <p:pic>
        <p:nvPicPr>
          <p:cNvPr id="15372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257800"/>
            <a:ext cx="9715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25908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How could we determine the velocity of the police car at a specific time using the X/t graph?</a:t>
            </a: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4267200"/>
            <a:ext cx="2971800" cy="1603375"/>
          </a:xfr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543800" cy="20574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What is the problem using rise/run below to determine the velocity of the police car?</a:t>
            </a:r>
          </a:p>
        </p:txBody>
      </p:sp>
      <p:pic>
        <p:nvPicPr>
          <p:cNvPr id="1741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4267200" cy="38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25146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4648200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239000" cy="19812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The velocity is changing so we would only get an Average Velocity on the graph.  </a:t>
            </a:r>
          </a:p>
        </p:txBody>
      </p:sp>
      <p:pic>
        <p:nvPicPr>
          <p:cNvPr id="18436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352800"/>
            <a:ext cx="2133600" cy="1150938"/>
          </a:xfr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848600" cy="1905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It is difficult to pinpoint the exact time the Average Velocity occurred.</a:t>
            </a: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352800"/>
            <a:ext cx="2133600" cy="1150938"/>
          </a:xfr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4648200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563688" y="280988"/>
          <a:ext cx="6073775" cy="598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80988"/>
                        <a:ext cx="6073775" cy="598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3844925" y="1309688"/>
            <a:ext cx="2732088" cy="3856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5200650" y="3646488"/>
            <a:ext cx="0" cy="24463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265238" y="293688"/>
          <a:ext cx="3476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293688"/>
                        <a:ext cx="3476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7715250" y="5851525"/>
          <a:ext cx="24288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name="Equation" r:id="rId7" imgW="88746" imgH="152136" progId="Equation.DSMT4">
                  <p:embed/>
                </p:oleObj>
              </mc:Choice>
              <mc:Fallback>
                <p:oleObj name="Equation" r:id="rId7" imgW="88746" imgH="1521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0" y="5851525"/>
                        <a:ext cx="24288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640513" y="3424238"/>
          <a:ext cx="590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2" name="Equation" r:id="rId9" imgW="215619" imgH="177569" progId="Equation.DSMT4">
                  <p:embed/>
                </p:oleObj>
              </mc:Choice>
              <mc:Fallback>
                <p:oleObj name="Equation" r:id="rId9" imgW="215619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3424238"/>
                        <a:ext cx="5905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5440363" y="4560888"/>
          <a:ext cx="520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3" name="Equation" r:id="rId11" imgW="190335" imgH="177646" progId="Equation.DSMT4">
                  <p:embed/>
                </p:oleObj>
              </mc:Choice>
              <mc:Fallback>
                <p:oleObj name="Equation" r:id="rId11" imgW="190335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4560888"/>
                        <a:ext cx="5207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6575425" y="1341438"/>
            <a:ext cx="0" cy="38560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833813" y="517842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5037138" y="6064250"/>
          <a:ext cx="3111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4" name="Equation" r:id="rId13" imgW="114250" imgH="228501" progId="Equation.DSMT4">
                  <p:embed/>
                </p:oleObj>
              </mc:Choice>
              <mc:Fallback>
                <p:oleObj name="Equation" r:id="rId13" imgW="114250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6064250"/>
                        <a:ext cx="3111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20574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43400"/>
            <a:ext cx="274320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9" name="Group 6"/>
          <p:cNvGrpSpPr>
            <a:grpSpLocks/>
          </p:cNvGrpSpPr>
          <p:nvPr/>
        </p:nvGrpSpPr>
        <p:grpSpPr bwMode="auto">
          <a:xfrm>
            <a:off x="6172200" y="2514600"/>
            <a:ext cx="2286000" cy="1447800"/>
            <a:chOff x="508" y="1016"/>
            <a:chExt cx="1076" cy="555"/>
          </a:xfrm>
        </p:grpSpPr>
        <p:pic>
          <p:nvPicPr>
            <p:cNvPr id="4102" name="Picture 7" descr="j02129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03" name="Group 8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4104" name="Line 9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Line 10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Line 11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0908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 b="1" smtClean="0"/>
              <a:t>What can we observe about the police car and the speeder?</a:t>
            </a:r>
          </a:p>
        </p:txBody>
      </p:sp>
      <p:sp>
        <p:nvSpPr>
          <p:cNvPr id="4101" name="Content Placeholder 1"/>
          <p:cNvSpPr>
            <a:spLocks noGrp="1"/>
          </p:cNvSpPr>
          <p:nvPr>
            <p:ph idx="1"/>
          </p:nvPr>
        </p:nvSpPr>
        <p:spPr>
          <a:xfrm>
            <a:off x="1676400" y="1981200"/>
            <a:ext cx="7010400" cy="987306"/>
          </a:xfrm>
        </p:spPr>
        <p:txBody>
          <a:bodyPr/>
          <a:lstStyle/>
          <a:p>
            <a:r>
              <a:rPr lang="en-US" dirty="0" smtClean="0">
                <a:hlinkClick r:id="rId4"/>
              </a:rPr>
              <a:t>https://www.youtube.com/watch?v=FulOWRhh9c0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563688" y="280988"/>
          <a:ext cx="6073775" cy="598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80988"/>
                        <a:ext cx="6073775" cy="598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Line 3"/>
          <p:cNvSpPr>
            <a:spLocks noChangeShapeType="1"/>
          </p:cNvSpPr>
          <p:nvPr/>
        </p:nvSpPr>
        <p:spPr bwMode="auto">
          <a:xfrm flipV="1">
            <a:off x="4505325" y="2587625"/>
            <a:ext cx="1366838" cy="1916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5200650" y="3646488"/>
            <a:ext cx="0" cy="24463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265238" y="293688"/>
          <a:ext cx="3476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293688"/>
                        <a:ext cx="3476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7715250" y="5851525"/>
          <a:ext cx="24288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Equation" r:id="rId7" imgW="88746" imgH="152136" progId="Equation.DSMT4">
                  <p:embed/>
                </p:oleObj>
              </mc:Choice>
              <mc:Fallback>
                <p:oleObj name="Equation" r:id="rId7" imgW="88746" imgH="1521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0" y="5851525"/>
                        <a:ext cx="24288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946775" y="3390900"/>
          <a:ext cx="5905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9" imgW="215619" imgH="177569" progId="Equation.DSMT4">
                  <p:embed/>
                </p:oleObj>
              </mc:Choice>
              <mc:Fallback>
                <p:oleObj name="Equation" r:id="rId9" imgW="215619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3390900"/>
                        <a:ext cx="5905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5275263" y="4572000"/>
          <a:ext cx="520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Equation" r:id="rId11" imgW="190335" imgH="177646" progId="Equation.DSMT4">
                  <p:embed/>
                </p:oleObj>
              </mc:Choice>
              <mc:Fallback>
                <p:oleObj name="Equation" r:id="rId11" imgW="190335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4572000"/>
                        <a:ext cx="5207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881688" y="2608263"/>
            <a:ext cx="0" cy="19383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4527550" y="4516438"/>
            <a:ext cx="13557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037138" y="6064250"/>
          <a:ext cx="3111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Equation" r:id="rId13" imgW="114250" imgH="228501" progId="Equation.DSMT4">
                  <p:embed/>
                </p:oleObj>
              </mc:Choice>
              <mc:Fallback>
                <p:oleObj name="Equation" r:id="rId13" imgW="114250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6064250"/>
                        <a:ext cx="3111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20574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563688" y="280988"/>
          <a:ext cx="6073775" cy="598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7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80988"/>
                        <a:ext cx="6073775" cy="598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4924425" y="3281363"/>
            <a:ext cx="506413" cy="715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200650" y="3646488"/>
            <a:ext cx="0" cy="244633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265238" y="293688"/>
          <a:ext cx="3476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293688"/>
                        <a:ext cx="3476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7715250" y="5851525"/>
          <a:ext cx="24288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Equation" r:id="rId7" imgW="88746" imgH="152136" progId="Equation.DSMT4">
                  <p:embed/>
                </p:oleObj>
              </mc:Choice>
              <mc:Fallback>
                <p:oleObj name="Equation" r:id="rId7" imgW="88746" imgH="1521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0" y="5851525"/>
                        <a:ext cx="24288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527675" y="3379788"/>
          <a:ext cx="590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0" name="Equation" r:id="rId9" imgW="215619" imgH="177569" progId="Equation.DSMT4">
                  <p:embed/>
                </p:oleObj>
              </mc:Choice>
              <mc:Fallback>
                <p:oleObj name="Equation" r:id="rId9" imgW="215619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3379788"/>
                        <a:ext cx="5905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5241925" y="4130675"/>
          <a:ext cx="520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1" name="Equation" r:id="rId11" imgW="190335" imgH="177646" progId="Equation.DSMT4">
                  <p:embed/>
                </p:oleObj>
              </mc:Choice>
              <mc:Fallback>
                <p:oleObj name="Equation" r:id="rId11" imgW="190335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4130675"/>
                        <a:ext cx="5207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440363" y="3324225"/>
            <a:ext cx="0" cy="69373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4924425" y="4021138"/>
            <a:ext cx="5175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5037138" y="6064250"/>
          <a:ext cx="3111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Equation" r:id="rId13" imgW="114250" imgH="228501" progId="Equation.DSMT4">
                  <p:embed/>
                </p:oleObj>
              </mc:Choice>
              <mc:Fallback>
                <p:oleObj name="Equation" r:id="rId13" imgW="114250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6064250"/>
                        <a:ext cx="3111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467600" cy="1295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TBI:  If we can place the slope of the triangle along the curve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609600" y="4724400"/>
            <a:ext cx="815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/>
              <a:t>Then we can determine the velocity at a specific time…but as the triangle gets smaller, so does the accuracy.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696200" cy="56388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What can we do to have an accurate velocity calculation from the X/t graph?</a:t>
            </a:r>
            <a:br>
              <a:rPr lang="en-US" altLang="en-US" sz="4000" b="1" dirty="0" smtClean="0"/>
            </a:b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endParaRPr lang="en-US" altLang="en-US" sz="4000" b="1" dirty="0" smtClean="0"/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57800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2233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399" y="533400"/>
            <a:ext cx="7051729" cy="42672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We can pinpoint an exact velocity using slope at different points in time.</a:t>
            </a:r>
            <a:br>
              <a:rPr lang="en-US" altLang="en-US" sz="4000" b="1" dirty="0" smtClean="0"/>
            </a:b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>		</a:t>
            </a:r>
            <a:r>
              <a:rPr lang="en-US" altLang="en-US" sz="4000" b="1" dirty="0" smtClean="0"/>
              <a:t>It works like this…..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57800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1524000" y="457200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426700"/>
              </p:ext>
            </p:extLst>
          </p:nvPr>
        </p:nvGraphicFramePr>
        <p:xfrm>
          <a:off x="6172200" y="5229575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229575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1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86978498"/>
              </p:ext>
            </p:extLst>
          </p:nvPr>
        </p:nvGraphicFramePr>
        <p:xfrm>
          <a:off x="-31750" y="155448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1750" y="155448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18"/>
          <p:cNvSpPr>
            <a:spLocks noChangeArrowheads="1"/>
          </p:cNvSpPr>
          <p:nvPr/>
        </p:nvSpPr>
        <p:spPr bwMode="auto">
          <a:xfrm>
            <a:off x="6190281" y="714214"/>
            <a:ext cx="2667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/>
              <a:t>1.  Identify the time at which you want to calculate </a:t>
            </a:r>
            <a:r>
              <a:rPr lang="en-US" altLang="en-US" sz="3600" b="1" dirty="0" smtClean="0"/>
              <a:t>velocity.</a:t>
            </a:r>
            <a:endParaRPr lang="en-US" altLang="en-US" sz="3600" b="1" dirty="0"/>
          </a:p>
        </p:txBody>
      </p:sp>
      <p:sp>
        <p:nvSpPr>
          <p:cNvPr id="25606" name="Line 19"/>
          <p:cNvSpPr>
            <a:spLocks noChangeShapeType="1"/>
          </p:cNvSpPr>
          <p:nvPr/>
        </p:nvSpPr>
        <p:spPr bwMode="auto">
          <a:xfrm>
            <a:off x="2971800" y="2438400"/>
            <a:ext cx="1219200" cy="5334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08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5568506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9" name="Oval 22"/>
          <p:cNvSpPr>
            <a:spLocks noChangeArrowheads="1"/>
          </p:cNvSpPr>
          <p:nvPr/>
        </p:nvSpPr>
        <p:spPr bwMode="auto">
          <a:xfrm>
            <a:off x="41910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690863"/>
              </p:ext>
            </p:extLst>
          </p:nvPr>
        </p:nvGraphicFramePr>
        <p:xfrm>
          <a:off x="1524000" y="470922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0922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866835"/>
              </p:ext>
            </p:extLst>
          </p:nvPr>
        </p:nvGraphicFramePr>
        <p:xfrm>
          <a:off x="5680962" y="5331678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962" y="5331678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0023846"/>
              </p:ext>
            </p:extLst>
          </p:nvPr>
        </p:nvGraphicFramePr>
        <p:xfrm>
          <a:off x="44450" y="148590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148590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250875" y="883161"/>
            <a:ext cx="2813050" cy="300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/>
              <a:t>2.  Circle this point on the slope.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819400" y="2362200"/>
            <a:ext cx="1219200" cy="5334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" y="5501640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41910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4114800" y="28956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24000" y="457200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203112"/>
              </p:ext>
            </p:extLst>
          </p:nvPr>
        </p:nvGraphicFramePr>
        <p:xfrm>
          <a:off x="5906293" y="5486400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293" y="5486400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69167797"/>
              </p:ext>
            </p:extLst>
          </p:nvPr>
        </p:nvGraphicFramePr>
        <p:xfrm>
          <a:off x="82550" y="150114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150114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0" y="609600"/>
            <a:ext cx="2971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/>
              <a:t>3. </a:t>
            </a:r>
            <a:r>
              <a:rPr lang="en-US" altLang="en-US" sz="3600" b="1" dirty="0" smtClean="0"/>
              <a:t>Identify        1 second before and  1 second after this point in time </a:t>
            </a:r>
            <a:r>
              <a:rPr lang="en-US" altLang="en-US" sz="3600" b="1" dirty="0"/>
              <a:t>on the slope.</a:t>
            </a:r>
          </a:p>
        </p:txBody>
      </p:sp>
      <p:pic>
        <p:nvPicPr>
          <p:cNvPr id="2765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6" name="Oval 10"/>
          <p:cNvSpPr>
            <a:spLocks noChangeArrowheads="1"/>
          </p:cNvSpPr>
          <p:nvPr/>
        </p:nvSpPr>
        <p:spPr bwMode="auto">
          <a:xfrm>
            <a:off x="3662120" y="357379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7657" name="Oval 11"/>
          <p:cNvSpPr>
            <a:spLocks noChangeArrowheads="1"/>
          </p:cNvSpPr>
          <p:nvPr/>
        </p:nvSpPr>
        <p:spPr bwMode="auto">
          <a:xfrm>
            <a:off x="47244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7658" name="Line 13"/>
          <p:cNvSpPr>
            <a:spLocks noChangeShapeType="1"/>
          </p:cNvSpPr>
          <p:nvPr/>
        </p:nvSpPr>
        <p:spPr bwMode="auto">
          <a:xfrm>
            <a:off x="3048000" y="2362200"/>
            <a:ext cx="1066800" cy="4572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524000" y="457200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299839"/>
              </p:ext>
            </p:extLst>
          </p:nvPr>
        </p:nvGraphicFramePr>
        <p:xfrm>
          <a:off x="5658468" y="5389122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8468" y="5389122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644289469"/>
              </p:ext>
            </p:extLst>
          </p:nvPr>
        </p:nvGraphicFramePr>
        <p:xfrm>
          <a:off x="30480" y="167640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" y="167640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096000" y="595987"/>
            <a:ext cx="3048000" cy="455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/>
              <a:t>4. Draw a line from the  1</a:t>
            </a:r>
            <a:r>
              <a:rPr lang="en-US" altLang="en-US" sz="3600" b="1" baseline="30000" dirty="0"/>
              <a:t>st</a:t>
            </a:r>
            <a:r>
              <a:rPr lang="en-US" altLang="en-US" sz="3600" b="1" dirty="0"/>
              <a:t> point across </a:t>
            </a:r>
            <a:r>
              <a:rPr lang="en-US" altLang="en-US" sz="3600" b="1" dirty="0" smtClean="0"/>
              <a:t>2 seconds. This is the </a:t>
            </a:r>
            <a:r>
              <a:rPr lang="en-US" altLang="en-US" sz="3600" b="1" dirty="0" smtClean="0">
                <a:solidFill>
                  <a:srgbClr val="33CC33"/>
                </a:solidFill>
              </a:rPr>
              <a:t>RUN</a:t>
            </a:r>
            <a:r>
              <a:rPr lang="en-US" altLang="en-US" sz="3600" b="1" dirty="0" smtClean="0"/>
              <a:t>.</a:t>
            </a:r>
            <a:endParaRPr lang="en-US" altLang="en-US" sz="3600" b="1" dirty="0"/>
          </a:p>
        </p:txBody>
      </p:sp>
      <p:pic>
        <p:nvPicPr>
          <p:cNvPr id="28679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55294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3620469" y="359108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8681" name="Oval 10"/>
          <p:cNvSpPr>
            <a:spLocks noChangeArrowheads="1"/>
          </p:cNvSpPr>
          <p:nvPr/>
        </p:nvSpPr>
        <p:spPr bwMode="auto">
          <a:xfrm>
            <a:off x="4724400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2971800" y="2438400"/>
            <a:ext cx="1066800" cy="4572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Oval 13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8685" name="Oval 14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886200" y="3705386"/>
            <a:ext cx="952500" cy="0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rgbClr val="33CC33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tangle 3"/>
          <p:cNvSpPr/>
          <p:nvPr/>
        </p:nvSpPr>
        <p:spPr>
          <a:xfrm>
            <a:off x="3849069" y="3867883"/>
            <a:ext cx="989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rgbClr val="33CC33"/>
                </a:solidFill>
              </a:rPr>
              <a:t>RUN</a:t>
            </a:r>
            <a:endParaRPr lang="en-US" sz="2800" dirty="0">
              <a:solidFill>
                <a:srgbClr val="33CC33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24000" y="457200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6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97045"/>
              </p:ext>
            </p:extLst>
          </p:nvPr>
        </p:nvGraphicFramePr>
        <p:xfrm>
          <a:off x="5753275" y="5412066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7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275" y="5412066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59463472"/>
              </p:ext>
            </p:extLst>
          </p:nvPr>
        </p:nvGraphicFramePr>
        <p:xfrm>
          <a:off x="33480" y="167640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" y="167640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096350" y="367471"/>
            <a:ext cx="2933700" cy="528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/>
              <a:t>5. Draw </a:t>
            </a:r>
            <a:r>
              <a:rPr lang="en-US" altLang="en-US" sz="3600" b="1" dirty="0"/>
              <a:t>a line from the base up to the 2</a:t>
            </a:r>
            <a:r>
              <a:rPr lang="en-US" altLang="en-US" sz="3600" b="1" baseline="30000" dirty="0"/>
              <a:t>nd</a:t>
            </a:r>
            <a:r>
              <a:rPr lang="en-US" altLang="en-US" sz="3600" b="1" dirty="0"/>
              <a:t> </a:t>
            </a:r>
            <a:r>
              <a:rPr lang="en-US" altLang="en-US" sz="3600" b="1" dirty="0" smtClean="0"/>
              <a:t>point. This creates the 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RISE</a:t>
            </a:r>
            <a:r>
              <a:rPr lang="en-US" altLang="en-US" sz="3600" b="1" dirty="0" smtClean="0"/>
              <a:t> </a:t>
            </a:r>
            <a:r>
              <a:rPr lang="en-US" altLang="en-US" sz="3600" b="1" dirty="0"/>
              <a:t>on the triangle.</a:t>
            </a: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486400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657600" y="359108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688237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438400"/>
            <a:ext cx="1066800" cy="4572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00600" y="2362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886200" y="3705386"/>
            <a:ext cx="952500" cy="0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rgbClr val="33CC33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3849069" y="3867883"/>
            <a:ext cx="989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rgbClr val="33CC33"/>
                </a:solidFill>
              </a:rPr>
              <a:t>RUN</a:t>
            </a:r>
            <a:endParaRPr lang="en-US" sz="2800" dirty="0">
              <a:solidFill>
                <a:srgbClr val="33CC3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39184" y="2748290"/>
            <a:ext cx="1102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/>
              <a:t>RISE</a:t>
            </a:r>
            <a:endParaRPr lang="en-US" sz="2800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274" y="470022"/>
            <a:ext cx="6600964" cy="2693597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What would the motion diagram look like for the speeding car as he passed the cop?</a:t>
            </a:r>
          </a:p>
        </p:txBody>
      </p:sp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6389688" y="1607721"/>
            <a:ext cx="2286000" cy="1103715"/>
            <a:chOff x="508" y="1016"/>
            <a:chExt cx="1076" cy="555"/>
          </a:xfrm>
        </p:grpSpPr>
        <p:pic>
          <p:nvPicPr>
            <p:cNvPr id="5124" name="Picture 6" descr="j021295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5" name="Group 7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5126" name="Line 8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Line 9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Line 10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616744" y="3247218"/>
            <a:ext cx="8229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o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b="1" kern="0" dirty="0" smtClean="0"/>
              <a:t>A</a:t>
            </a:r>
          </a:p>
          <a:p>
            <a:pPr eaLnBrk="1" hangingPunct="1"/>
            <a:endParaRPr lang="en-US" altLang="en-US" b="1" kern="0" dirty="0" smtClean="0"/>
          </a:p>
          <a:p>
            <a:pPr eaLnBrk="1" hangingPunct="1"/>
            <a:r>
              <a:rPr lang="en-US" altLang="en-US" b="1" kern="0" dirty="0" smtClean="0"/>
              <a:t>B</a:t>
            </a:r>
          </a:p>
          <a:p>
            <a:pPr eaLnBrk="1" hangingPunct="1"/>
            <a:endParaRPr lang="en-US" altLang="en-US" b="1" kern="0" dirty="0" smtClean="0"/>
          </a:p>
          <a:p>
            <a:pPr eaLnBrk="1" hangingPunct="1"/>
            <a:r>
              <a:rPr lang="en-US" altLang="en-US" b="1" kern="0" dirty="0" smtClean="0"/>
              <a:t>C  </a:t>
            </a:r>
          </a:p>
        </p:txBody>
      </p:sp>
      <p:cxnSp>
        <p:nvCxnSpPr>
          <p:cNvPr id="11" name="Straight Arrow Connector 2"/>
          <p:cNvCxnSpPr>
            <a:cxnSpLocks noChangeShapeType="1"/>
          </p:cNvCxnSpPr>
          <p:nvPr/>
        </p:nvCxnSpPr>
        <p:spPr bwMode="auto">
          <a:xfrm>
            <a:off x="1524000" y="35052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2"/>
          <p:cNvCxnSpPr>
            <a:cxnSpLocks noChangeShapeType="1"/>
          </p:cNvCxnSpPr>
          <p:nvPr/>
        </p:nvCxnSpPr>
        <p:spPr bwMode="auto">
          <a:xfrm>
            <a:off x="2833688" y="34925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3"/>
          <p:cNvCxnSpPr>
            <a:cxnSpLocks noChangeShapeType="1"/>
          </p:cNvCxnSpPr>
          <p:nvPr/>
        </p:nvCxnSpPr>
        <p:spPr bwMode="auto">
          <a:xfrm>
            <a:off x="4229100" y="35052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4"/>
          <p:cNvCxnSpPr>
            <a:cxnSpLocks noChangeShapeType="1"/>
          </p:cNvCxnSpPr>
          <p:nvPr/>
        </p:nvCxnSpPr>
        <p:spPr bwMode="auto">
          <a:xfrm>
            <a:off x="5616575" y="35052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5"/>
          <p:cNvCxnSpPr>
            <a:cxnSpLocks noChangeShapeType="1"/>
          </p:cNvCxnSpPr>
          <p:nvPr/>
        </p:nvCxnSpPr>
        <p:spPr bwMode="auto">
          <a:xfrm flipV="1">
            <a:off x="3846513" y="4451350"/>
            <a:ext cx="1770062" cy="1588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 flipV="1">
            <a:off x="1550988" y="4443413"/>
            <a:ext cx="685800" cy="7937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9"/>
          <p:cNvCxnSpPr>
            <a:cxnSpLocks noChangeShapeType="1"/>
          </p:cNvCxnSpPr>
          <p:nvPr/>
        </p:nvCxnSpPr>
        <p:spPr bwMode="auto">
          <a:xfrm>
            <a:off x="2466975" y="4433888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21"/>
          <p:cNvCxnSpPr>
            <a:cxnSpLocks noChangeShapeType="1"/>
          </p:cNvCxnSpPr>
          <p:nvPr/>
        </p:nvCxnSpPr>
        <p:spPr bwMode="auto">
          <a:xfrm>
            <a:off x="4381500" y="5518150"/>
            <a:ext cx="1628775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22"/>
          <p:cNvCxnSpPr>
            <a:cxnSpLocks noChangeShapeType="1"/>
          </p:cNvCxnSpPr>
          <p:nvPr/>
        </p:nvCxnSpPr>
        <p:spPr bwMode="auto">
          <a:xfrm>
            <a:off x="6188075" y="5518150"/>
            <a:ext cx="1287463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25"/>
          <p:cNvCxnSpPr>
            <a:cxnSpLocks noChangeShapeType="1"/>
          </p:cNvCxnSpPr>
          <p:nvPr/>
        </p:nvCxnSpPr>
        <p:spPr bwMode="auto">
          <a:xfrm flipV="1">
            <a:off x="7688263" y="5535613"/>
            <a:ext cx="561975" cy="1587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7"/>
          <p:cNvCxnSpPr>
            <a:cxnSpLocks noChangeShapeType="1"/>
          </p:cNvCxnSpPr>
          <p:nvPr/>
        </p:nvCxnSpPr>
        <p:spPr bwMode="auto">
          <a:xfrm flipV="1">
            <a:off x="5811838" y="4460875"/>
            <a:ext cx="2438400" cy="3175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30"/>
          <p:cNvCxnSpPr>
            <a:cxnSpLocks noChangeShapeType="1"/>
          </p:cNvCxnSpPr>
          <p:nvPr/>
        </p:nvCxnSpPr>
        <p:spPr bwMode="auto">
          <a:xfrm>
            <a:off x="6961188" y="3505200"/>
            <a:ext cx="1143000" cy="0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32"/>
          <p:cNvCxnSpPr>
            <a:cxnSpLocks noChangeShapeType="1"/>
          </p:cNvCxnSpPr>
          <p:nvPr/>
        </p:nvCxnSpPr>
        <p:spPr bwMode="auto">
          <a:xfrm>
            <a:off x="1524000" y="5489575"/>
            <a:ext cx="2552700" cy="28575"/>
          </a:xfrm>
          <a:prstGeom prst="straightConnector1">
            <a:avLst/>
          </a:prstGeom>
          <a:noFill/>
          <a:ln w="69850" algn="ctr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1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24000" y="457200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3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114883"/>
              </p:ext>
            </p:extLst>
          </p:nvPr>
        </p:nvGraphicFramePr>
        <p:xfrm>
          <a:off x="5992936" y="5212626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4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936" y="5212626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847793535"/>
              </p:ext>
            </p:extLst>
          </p:nvPr>
        </p:nvGraphicFramePr>
        <p:xfrm>
          <a:off x="47087" y="167640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5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7" y="167640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5551557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688237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438400"/>
            <a:ext cx="1066800" cy="4572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00600" y="2362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886200" y="3705386"/>
            <a:ext cx="952500" cy="0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rgbClr val="33CC33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3849069" y="3867883"/>
            <a:ext cx="989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solidFill>
                  <a:srgbClr val="33CC33"/>
                </a:solidFill>
              </a:rPr>
              <a:t>RUN</a:t>
            </a:r>
            <a:endParaRPr lang="en-US" sz="2800" dirty="0">
              <a:solidFill>
                <a:srgbClr val="33CC3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39184" y="2748290"/>
            <a:ext cx="1102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/>
              <a:t>RISE</a:t>
            </a:r>
            <a:endParaRPr lang="en-US" sz="2800" dirty="0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008176" y="609600"/>
            <a:ext cx="3049454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/>
              <a:t>6. </a:t>
            </a:r>
            <a:r>
              <a:rPr lang="en-US" altLang="en-US" sz="3600" b="1" dirty="0" smtClean="0"/>
              <a:t>The Secant between the points is the slope at that </a:t>
            </a:r>
            <a:r>
              <a:rPr lang="en-US" altLang="en-US" sz="3600" b="1" dirty="0"/>
              <a:t>instant in time!! </a:t>
            </a:r>
          </a:p>
        </p:txBody>
      </p:sp>
      <p:cxnSp>
        <p:nvCxnSpPr>
          <p:cNvPr id="3" name="Straight Connector 2"/>
          <p:cNvCxnSpPr>
            <a:stCxn id="29705" idx="3"/>
            <a:endCxn id="29704" idx="7"/>
          </p:cNvCxnSpPr>
          <p:nvPr/>
        </p:nvCxnSpPr>
        <p:spPr bwMode="auto">
          <a:xfrm flipH="1">
            <a:off x="3852722" y="2328722"/>
            <a:ext cx="868993" cy="1295842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657600" y="359108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14126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24000" y="457200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772564"/>
              </p:ext>
            </p:extLst>
          </p:nvPr>
        </p:nvGraphicFramePr>
        <p:xfrm>
          <a:off x="6038231" y="5189538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231" y="5189538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5699674"/>
              </p:ext>
            </p:extLst>
          </p:nvPr>
        </p:nvGraphicFramePr>
        <p:xfrm>
          <a:off x="-56286" y="147828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6286" y="147828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287218" y="5836522"/>
            <a:ext cx="17510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 smtClean="0">
                <a:solidFill>
                  <a:srgbClr val="450EE0"/>
                </a:solidFill>
              </a:rPr>
              <a:t>5 Sec</a:t>
            </a:r>
            <a:endParaRPr lang="en-US" altLang="en-US" sz="4000" dirty="0">
              <a:solidFill>
                <a:srgbClr val="450EE0"/>
              </a:solidFill>
            </a:endParaRPr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57" y="5614996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688237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438400"/>
            <a:ext cx="1066800" cy="4572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00600" y="2362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886200" y="3705386"/>
            <a:ext cx="952500" cy="0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3849069" y="3867883"/>
            <a:ext cx="13325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solidFill>
                  <a:srgbClr val="33CC33"/>
                </a:solidFill>
              </a:rPr>
              <a:t>RUN</a:t>
            </a:r>
            <a:endParaRPr lang="en-US" sz="3200" dirty="0">
              <a:solidFill>
                <a:srgbClr val="33CC33"/>
              </a:solidFill>
            </a:endParaRPr>
          </a:p>
        </p:txBody>
      </p:sp>
      <p:cxnSp>
        <p:nvCxnSpPr>
          <p:cNvPr id="3" name="Straight Connector 2"/>
          <p:cNvCxnSpPr>
            <a:stCxn id="29705" idx="3"/>
            <a:endCxn id="29704" idx="7"/>
          </p:cNvCxnSpPr>
          <p:nvPr/>
        </p:nvCxnSpPr>
        <p:spPr bwMode="auto">
          <a:xfrm flipH="1">
            <a:off x="3852722" y="2328722"/>
            <a:ext cx="868993" cy="1295842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657600" y="359108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6216551" y="995362"/>
            <a:ext cx="2894309" cy="372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/>
              <a:t>7. Now determine the rise or </a:t>
            </a:r>
            <a:r>
              <a:rPr lang="el-GR" altLang="en-US" sz="3600" b="1" dirty="0">
                <a:solidFill>
                  <a:schemeClr val="bg2"/>
                </a:solidFill>
              </a:rPr>
              <a:t>Δ</a:t>
            </a:r>
            <a:r>
              <a:rPr lang="en-US" altLang="en-US" sz="3600" b="1" dirty="0">
                <a:solidFill>
                  <a:schemeClr val="bg2"/>
                </a:solidFill>
              </a:rPr>
              <a:t>X</a:t>
            </a:r>
            <a:r>
              <a:rPr lang="en-US" altLang="en-US" sz="3600" dirty="0">
                <a:solidFill>
                  <a:schemeClr val="bg2"/>
                </a:solidFill>
              </a:rPr>
              <a:t> </a:t>
            </a:r>
            <a:r>
              <a:rPr lang="en-US" altLang="en-US" sz="3600" b="1" dirty="0">
                <a:solidFill>
                  <a:schemeClr val="bg2"/>
                </a:solidFill>
              </a:rPr>
              <a:t> </a:t>
            </a:r>
            <a:r>
              <a:rPr lang="en-US" altLang="en-US" sz="3600" b="1" dirty="0"/>
              <a:t>for this slope</a:t>
            </a:r>
            <a:r>
              <a:rPr lang="en-US" altLang="en-US" sz="3600" b="1" dirty="0" smtClean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890053" y="2776588"/>
            <a:ext cx="95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3600" b="1" dirty="0" smtClean="0">
                <a:solidFill>
                  <a:schemeClr val="bg2"/>
                </a:solidFill>
              </a:rPr>
              <a:t>Δ</a:t>
            </a:r>
            <a:r>
              <a:rPr lang="en-US" altLang="en-US" sz="3600" b="1" dirty="0" smtClean="0">
                <a:solidFill>
                  <a:schemeClr val="bg2"/>
                </a:solidFill>
              </a:rPr>
              <a:t>X</a:t>
            </a:r>
            <a:r>
              <a:rPr lang="en-US" altLang="en-US" sz="3600" dirty="0" smtClean="0">
                <a:solidFill>
                  <a:schemeClr val="bg2"/>
                </a:solidFill>
              </a:rPr>
              <a:t> 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6574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24000" y="457200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5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137256"/>
              </p:ext>
            </p:extLst>
          </p:nvPr>
        </p:nvGraphicFramePr>
        <p:xfrm>
          <a:off x="5804458" y="5358735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6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4458" y="5358735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6420655"/>
              </p:ext>
            </p:extLst>
          </p:nvPr>
        </p:nvGraphicFramePr>
        <p:xfrm>
          <a:off x="-56286" y="144780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7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6286" y="144780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551557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688237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438400"/>
            <a:ext cx="1066800" cy="4572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00600" y="2362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886200" y="3705386"/>
            <a:ext cx="952500" cy="0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3948475" y="3713781"/>
            <a:ext cx="1332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 smtClean="0"/>
              <a:t> </a:t>
            </a:r>
            <a:r>
              <a:rPr lang="el-GR" altLang="en-US" sz="3600" b="1" dirty="0" smtClean="0">
                <a:solidFill>
                  <a:srgbClr val="00CC00"/>
                </a:solidFill>
              </a:rPr>
              <a:t>Δ</a:t>
            </a:r>
            <a:r>
              <a:rPr lang="en-US" altLang="en-US" sz="3600" b="1" dirty="0">
                <a:solidFill>
                  <a:srgbClr val="00CC00"/>
                </a:solidFill>
              </a:rPr>
              <a:t>T</a:t>
            </a:r>
            <a:r>
              <a:rPr lang="en-US" altLang="en-US" sz="3600" dirty="0" smtClean="0"/>
              <a:t> </a:t>
            </a:r>
            <a:endParaRPr lang="en-US" sz="3600" dirty="0">
              <a:solidFill>
                <a:srgbClr val="33CC33"/>
              </a:solidFill>
            </a:endParaRPr>
          </a:p>
        </p:txBody>
      </p:sp>
      <p:cxnSp>
        <p:nvCxnSpPr>
          <p:cNvPr id="3" name="Straight Connector 2"/>
          <p:cNvCxnSpPr>
            <a:stCxn id="29705" idx="3"/>
            <a:endCxn id="29704" idx="7"/>
          </p:cNvCxnSpPr>
          <p:nvPr/>
        </p:nvCxnSpPr>
        <p:spPr bwMode="auto">
          <a:xfrm flipH="1">
            <a:off x="3852722" y="2328722"/>
            <a:ext cx="868993" cy="1295842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657600" y="359108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90053" y="2776588"/>
            <a:ext cx="95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3600" b="1" dirty="0" smtClean="0">
                <a:solidFill>
                  <a:schemeClr val="bg2"/>
                </a:solidFill>
              </a:rPr>
              <a:t>Δ</a:t>
            </a:r>
            <a:r>
              <a:rPr lang="en-US" altLang="en-US" sz="3600" b="1" dirty="0" smtClean="0">
                <a:solidFill>
                  <a:schemeClr val="bg2"/>
                </a:solidFill>
              </a:rPr>
              <a:t>X</a:t>
            </a:r>
            <a:r>
              <a:rPr lang="en-US" altLang="en-US" sz="3600" dirty="0" smtClean="0">
                <a:solidFill>
                  <a:schemeClr val="bg2"/>
                </a:solidFill>
              </a:rPr>
              <a:t> 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120396" y="1726482"/>
            <a:ext cx="2967529" cy="25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3600" b="1" dirty="0"/>
              <a:t>8. Next, </a:t>
            </a:r>
            <a:r>
              <a:rPr lang="en-US" altLang="en-US" sz="3600" b="1" dirty="0" smtClean="0"/>
              <a:t>  find </a:t>
            </a:r>
            <a:r>
              <a:rPr lang="en-US" altLang="en-US" sz="3600" b="1" dirty="0"/>
              <a:t>the run or </a:t>
            </a:r>
            <a:r>
              <a:rPr lang="el-GR" altLang="en-US" sz="3600" b="1" dirty="0" smtClean="0">
                <a:solidFill>
                  <a:srgbClr val="00CC00"/>
                </a:solidFill>
              </a:rPr>
              <a:t>Δ</a:t>
            </a:r>
            <a:r>
              <a:rPr lang="en-US" altLang="en-US" sz="3600" b="1" dirty="0" smtClean="0">
                <a:solidFill>
                  <a:srgbClr val="00CC00"/>
                </a:solidFill>
              </a:rPr>
              <a:t>T</a:t>
            </a:r>
            <a:r>
              <a:rPr lang="en-US" altLang="en-US" sz="3600" dirty="0" smtClean="0"/>
              <a:t> </a:t>
            </a:r>
            <a:r>
              <a:rPr lang="en-US" altLang="en-US" sz="3600" b="1" dirty="0" smtClean="0"/>
              <a:t> </a:t>
            </a:r>
            <a:r>
              <a:rPr lang="en-US" altLang="en-US" sz="3600" b="1" dirty="0"/>
              <a:t>for this slope</a:t>
            </a:r>
            <a:r>
              <a:rPr lang="en-US" altLang="en-US" sz="3600" b="1" dirty="0" smtClean="0"/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en-US" altLang="en-US" sz="3600" b="1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7468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24000" y="457200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17142"/>
              </p:ext>
            </p:extLst>
          </p:nvPr>
        </p:nvGraphicFramePr>
        <p:xfrm>
          <a:off x="5906293" y="5212626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293" y="5212626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649917213"/>
              </p:ext>
            </p:extLst>
          </p:nvPr>
        </p:nvGraphicFramePr>
        <p:xfrm>
          <a:off x="17919" y="152400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4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19" y="152400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551557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688237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438400"/>
            <a:ext cx="1066800" cy="4572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00600" y="2362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886200" y="3705386"/>
            <a:ext cx="952500" cy="0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3948475" y="3713781"/>
            <a:ext cx="13325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 smtClean="0"/>
              <a:t> </a:t>
            </a:r>
            <a:r>
              <a:rPr lang="el-GR" altLang="en-US" sz="3600" b="1" dirty="0" smtClean="0">
                <a:solidFill>
                  <a:srgbClr val="00CC00"/>
                </a:solidFill>
              </a:rPr>
              <a:t>Δ</a:t>
            </a:r>
            <a:r>
              <a:rPr lang="en-US" altLang="en-US" sz="3600" b="1" dirty="0">
                <a:solidFill>
                  <a:srgbClr val="00CC00"/>
                </a:solidFill>
              </a:rPr>
              <a:t>T</a:t>
            </a:r>
            <a:r>
              <a:rPr lang="en-US" altLang="en-US" sz="3600" dirty="0" smtClean="0"/>
              <a:t> </a:t>
            </a:r>
            <a:endParaRPr lang="en-US" sz="3600" dirty="0">
              <a:solidFill>
                <a:srgbClr val="33CC33"/>
              </a:solidFill>
            </a:endParaRPr>
          </a:p>
        </p:txBody>
      </p:sp>
      <p:cxnSp>
        <p:nvCxnSpPr>
          <p:cNvPr id="3" name="Straight Connector 2"/>
          <p:cNvCxnSpPr>
            <a:stCxn id="29705" idx="3"/>
            <a:endCxn id="29704" idx="7"/>
          </p:cNvCxnSpPr>
          <p:nvPr/>
        </p:nvCxnSpPr>
        <p:spPr bwMode="auto">
          <a:xfrm flipH="1">
            <a:off x="3852722" y="2328722"/>
            <a:ext cx="868993" cy="1295842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657600" y="359108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90053" y="2776588"/>
            <a:ext cx="95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sz="3600" b="1" dirty="0" smtClean="0">
                <a:solidFill>
                  <a:schemeClr val="bg2"/>
                </a:solidFill>
              </a:rPr>
              <a:t>Δ</a:t>
            </a:r>
            <a:r>
              <a:rPr lang="en-US" altLang="en-US" sz="3600" b="1" dirty="0" smtClean="0">
                <a:solidFill>
                  <a:schemeClr val="bg2"/>
                </a:solidFill>
              </a:rPr>
              <a:t>X</a:t>
            </a:r>
            <a:r>
              <a:rPr lang="en-US" altLang="en-US" sz="3600" dirty="0" smtClean="0">
                <a:solidFill>
                  <a:schemeClr val="bg2"/>
                </a:solidFill>
              </a:rPr>
              <a:t> 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6068582" y="588064"/>
            <a:ext cx="2895600" cy="461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/>
              <a:t>9. </a:t>
            </a:r>
            <a:r>
              <a:rPr lang="en-US" altLang="en-US" sz="3600" b="1" dirty="0"/>
              <a:t>When you divide </a:t>
            </a:r>
            <a:r>
              <a:rPr lang="en-US" altLang="en-US" sz="3600" b="1" dirty="0" smtClean="0"/>
              <a:t>the, </a:t>
            </a:r>
            <a:r>
              <a:rPr lang="en-US" altLang="en-US" sz="3600" b="1" dirty="0"/>
              <a:t>you </a:t>
            </a:r>
            <a:r>
              <a:rPr lang="el-GR" altLang="en-US" sz="3600" b="1" dirty="0" smtClean="0">
                <a:solidFill>
                  <a:srgbClr val="450EE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3600" b="1" dirty="0" smtClean="0">
                <a:solidFill>
                  <a:srgbClr val="450EE0"/>
                </a:solidFill>
                <a:cs typeface="Times New Roman" panose="02020603050405020304" pitchFamily="18" charset="0"/>
              </a:rPr>
              <a:t>X </a:t>
            </a:r>
            <a:r>
              <a:rPr lang="en-US" altLang="en-US" sz="3600" b="1" dirty="0" smtClean="0">
                <a:cs typeface="Times New Roman" panose="02020603050405020304" pitchFamily="18" charset="0"/>
              </a:rPr>
              <a:t>by the</a:t>
            </a:r>
            <a:r>
              <a:rPr lang="en-US" altLang="en-US" sz="3600" b="1" dirty="0" smtClean="0">
                <a:solidFill>
                  <a:srgbClr val="450EE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 </a:t>
            </a:r>
            <a:r>
              <a:rPr lang="el-GR" altLang="en-US" sz="3600" b="1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3600" b="1" dirty="0">
                <a:solidFill>
                  <a:srgbClr val="00CC00"/>
                </a:solidFill>
              </a:rPr>
              <a:t>T</a:t>
            </a:r>
            <a:r>
              <a:rPr lang="en-US" altLang="en-US" sz="3600" b="1" dirty="0" smtClean="0">
                <a:solidFill>
                  <a:srgbClr val="00CC00"/>
                </a:solidFill>
              </a:rPr>
              <a:t>, </a:t>
            </a:r>
            <a:r>
              <a:rPr lang="en-US" altLang="en-US" sz="3600" b="1" dirty="0" smtClean="0"/>
              <a:t>you determine   </a:t>
            </a:r>
            <a:r>
              <a:rPr lang="en-US" altLang="en-US" sz="3600" b="1" dirty="0"/>
              <a:t>velocity at that instant in time!!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57350" y="565879"/>
            <a:ext cx="2705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400" b="1" dirty="0" smtClean="0"/>
              <a:t>V</a:t>
            </a:r>
            <a:r>
              <a:rPr lang="en-US" altLang="en-US" sz="3600" b="1" dirty="0" smtClean="0"/>
              <a:t> = </a:t>
            </a:r>
            <a:r>
              <a:rPr lang="en-US" altLang="en-US" sz="3600" b="1" u="sng" dirty="0" err="1" smtClean="0">
                <a:solidFill>
                  <a:srgbClr val="450EE0"/>
                </a:solidFill>
                <a:cs typeface="Times New Roman" panose="02020603050405020304" pitchFamily="18" charset="0"/>
              </a:rPr>
              <a:t>Xf</a:t>
            </a:r>
            <a:r>
              <a:rPr lang="en-US" altLang="en-US" sz="3600" b="1" u="sng" dirty="0" smtClean="0">
                <a:solidFill>
                  <a:srgbClr val="450EE0"/>
                </a:solidFill>
                <a:cs typeface="Times New Roman" panose="02020603050405020304" pitchFamily="18" charset="0"/>
              </a:rPr>
              <a:t> - Xi </a:t>
            </a:r>
            <a:endParaRPr lang="en-US" altLang="en-US" sz="3600" b="1" u="sng" dirty="0">
              <a:solidFill>
                <a:srgbClr val="450EE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b="1" dirty="0">
                <a:solidFill>
                  <a:srgbClr val="00CC00"/>
                </a:solidFill>
                <a:cs typeface="Times New Roman" panose="02020603050405020304" pitchFamily="18" charset="0"/>
              </a:rPr>
              <a:t>        </a:t>
            </a:r>
            <a:r>
              <a:rPr lang="en-US" altLang="en-US" sz="3600" b="1" dirty="0" err="1" smtClean="0">
                <a:solidFill>
                  <a:srgbClr val="00CC00"/>
                </a:solidFill>
                <a:cs typeface="Times New Roman" panose="02020603050405020304" pitchFamily="18" charset="0"/>
              </a:rPr>
              <a:t>Tf</a:t>
            </a:r>
            <a:r>
              <a:rPr lang="en-US" altLang="en-US" sz="3600" b="1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 - Ti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861062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148412"/>
              </p:ext>
            </p:extLst>
          </p:nvPr>
        </p:nvGraphicFramePr>
        <p:xfrm>
          <a:off x="1562100" y="457199"/>
          <a:ext cx="46482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6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457199"/>
                        <a:ext cx="46482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55469"/>
              </p:ext>
            </p:extLst>
          </p:nvPr>
        </p:nvGraphicFramePr>
        <p:xfrm>
          <a:off x="5471079" y="5222543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Equation" r:id="rId5" imgW="88746" imgH="152136" progId="Equation.DSMT4">
                  <p:embed/>
                </p:oleObj>
              </mc:Choice>
              <mc:Fallback>
                <p:oleObj name="Equation" r:id="rId5" imgW="88746" imgH="1521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079" y="5222543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87834419"/>
              </p:ext>
            </p:extLst>
          </p:nvPr>
        </p:nvGraphicFramePr>
        <p:xfrm>
          <a:off x="-10494" y="1657730"/>
          <a:ext cx="8318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8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494" y="1657730"/>
                        <a:ext cx="8318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9574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688237" y="213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114800" y="2819400"/>
            <a:ext cx="381000" cy="381000"/>
          </a:xfrm>
          <a:prstGeom prst="ellips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800600" y="2362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3886200" y="3705386"/>
            <a:ext cx="952500" cy="0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Rectangle 15"/>
          <p:cNvSpPr/>
          <p:nvPr/>
        </p:nvSpPr>
        <p:spPr>
          <a:xfrm>
            <a:off x="3639730" y="3806619"/>
            <a:ext cx="1775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33CC33"/>
                </a:solidFill>
              </a:rPr>
              <a:t>Ti</a:t>
            </a:r>
            <a:r>
              <a:rPr lang="en-US" sz="3600" dirty="0" smtClean="0">
                <a:solidFill>
                  <a:srgbClr val="33CC33"/>
                </a:solidFill>
              </a:rPr>
              <a:t>    </a:t>
            </a:r>
            <a:r>
              <a:rPr lang="en-US" sz="3600" dirty="0" err="1" smtClean="0">
                <a:solidFill>
                  <a:srgbClr val="33CC33"/>
                </a:solidFill>
              </a:rPr>
              <a:t>Tf</a:t>
            </a:r>
            <a:endParaRPr lang="en-US" sz="3600" dirty="0">
              <a:solidFill>
                <a:srgbClr val="33CC33"/>
              </a:solidFill>
            </a:endParaRPr>
          </a:p>
        </p:txBody>
      </p:sp>
      <p:cxnSp>
        <p:nvCxnSpPr>
          <p:cNvPr id="3" name="Straight Connector 2"/>
          <p:cNvCxnSpPr>
            <a:stCxn id="29705" idx="3"/>
            <a:endCxn id="29704" idx="7"/>
          </p:cNvCxnSpPr>
          <p:nvPr/>
        </p:nvCxnSpPr>
        <p:spPr bwMode="auto">
          <a:xfrm flipH="1">
            <a:off x="3852722" y="2328722"/>
            <a:ext cx="868993" cy="1295842"/>
          </a:xfrm>
          <a:prstGeom prst="line">
            <a:avLst/>
          </a:prstGeom>
          <a:solidFill>
            <a:schemeClr val="accent1"/>
          </a:solidFill>
          <a:ln w="698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3657600" y="359108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7803" y="2191308"/>
            <a:ext cx="74892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err="1" smtClean="0">
                <a:solidFill>
                  <a:schemeClr val="bg2"/>
                </a:solidFill>
              </a:rPr>
              <a:t>Xf</a:t>
            </a:r>
            <a:endParaRPr lang="en-US" altLang="en-US" sz="3600" b="1" dirty="0" smtClean="0">
              <a:solidFill>
                <a:schemeClr val="bg2"/>
              </a:solidFill>
            </a:endParaRPr>
          </a:p>
          <a:p>
            <a:endParaRPr lang="en-US" altLang="en-US" sz="3600" b="1" dirty="0" smtClean="0">
              <a:solidFill>
                <a:schemeClr val="bg2"/>
              </a:solidFill>
            </a:endParaRPr>
          </a:p>
          <a:p>
            <a:r>
              <a:rPr lang="en-US" altLang="en-US" sz="3600" b="1" dirty="0" smtClean="0">
                <a:solidFill>
                  <a:schemeClr val="bg2"/>
                </a:solidFill>
              </a:rPr>
              <a:t>Xi</a:t>
            </a:r>
            <a:r>
              <a:rPr lang="en-US" altLang="en-US" sz="3600" dirty="0" smtClean="0">
                <a:solidFill>
                  <a:schemeClr val="bg2"/>
                </a:solidFill>
              </a:rPr>
              <a:t> 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6571" y="3874175"/>
            <a:ext cx="24681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400" b="1" dirty="0" smtClean="0"/>
              <a:t>V</a:t>
            </a:r>
            <a:r>
              <a:rPr lang="en-US" altLang="en-US" sz="3600" b="1" dirty="0" smtClean="0"/>
              <a:t> = </a:t>
            </a:r>
            <a:r>
              <a:rPr lang="en-US" altLang="en-US" sz="3600" b="1" u="sng" dirty="0" smtClean="0">
                <a:solidFill>
                  <a:srgbClr val="450EE0"/>
                </a:solidFill>
                <a:cs typeface="Times New Roman" panose="02020603050405020304" pitchFamily="18" charset="0"/>
              </a:rPr>
              <a:t>14 m </a:t>
            </a:r>
            <a:endParaRPr lang="en-US" altLang="en-US" sz="3600" b="1" u="sng" dirty="0">
              <a:solidFill>
                <a:srgbClr val="450EE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b="1" dirty="0">
                <a:solidFill>
                  <a:srgbClr val="00CC00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en-US" sz="3600" b="1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2 sec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281182" y="5338510"/>
            <a:ext cx="1421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 smtClean="0">
                <a:solidFill>
                  <a:srgbClr val="35047E"/>
                </a:solidFill>
              </a:rPr>
              <a:t>7 </a:t>
            </a:r>
            <a:r>
              <a:rPr lang="en-US" altLang="en-US" sz="3600" b="1" u="sng" dirty="0" smtClean="0">
                <a:solidFill>
                  <a:srgbClr val="35047E"/>
                </a:solidFill>
              </a:rPr>
              <a:t>m </a:t>
            </a:r>
          </a:p>
          <a:p>
            <a:r>
              <a:rPr lang="en-US" altLang="en-US" sz="3600" b="1" dirty="0">
                <a:solidFill>
                  <a:srgbClr val="35047E"/>
                </a:solidFill>
              </a:rPr>
              <a:t> </a:t>
            </a:r>
            <a:r>
              <a:rPr lang="en-US" altLang="en-US" sz="3600" b="1" dirty="0" smtClean="0">
                <a:solidFill>
                  <a:srgbClr val="35047E"/>
                </a:solidFill>
              </a:rPr>
              <a:t> sec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5693" y="5458034"/>
            <a:ext cx="10871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b="1" dirty="0">
                <a:solidFill>
                  <a:srgbClr val="35047E"/>
                </a:solidFill>
              </a:rPr>
              <a:t>V</a:t>
            </a:r>
            <a:r>
              <a:rPr lang="en-US" altLang="en-US" sz="3600" b="1" dirty="0">
                <a:solidFill>
                  <a:srgbClr val="35047E"/>
                </a:solidFill>
              </a:rPr>
              <a:t> =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16571" y="702387"/>
            <a:ext cx="2705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400" b="1" dirty="0" smtClean="0"/>
              <a:t>V</a:t>
            </a:r>
            <a:r>
              <a:rPr lang="en-US" altLang="en-US" sz="3600" b="1" dirty="0" smtClean="0"/>
              <a:t> = </a:t>
            </a:r>
            <a:r>
              <a:rPr lang="en-US" altLang="en-US" sz="3600" b="1" u="sng" dirty="0" err="1" smtClean="0">
                <a:solidFill>
                  <a:srgbClr val="450EE0"/>
                </a:solidFill>
                <a:cs typeface="Times New Roman" panose="02020603050405020304" pitchFamily="18" charset="0"/>
              </a:rPr>
              <a:t>Xf</a:t>
            </a:r>
            <a:r>
              <a:rPr lang="en-US" altLang="en-US" sz="3600" b="1" u="sng" dirty="0" smtClean="0">
                <a:solidFill>
                  <a:srgbClr val="450EE0"/>
                </a:solidFill>
                <a:cs typeface="Times New Roman" panose="02020603050405020304" pitchFamily="18" charset="0"/>
              </a:rPr>
              <a:t> - Xi </a:t>
            </a:r>
            <a:endParaRPr lang="en-US" altLang="en-US" sz="3600" b="1" u="sng" dirty="0">
              <a:solidFill>
                <a:srgbClr val="450EE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b="1" dirty="0">
                <a:solidFill>
                  <a:srgbClr val="00CC00"/>
                </a:solidFill>
                <a:cs typeface="Times New Roman" panose="02020603050405020304" pitchFamily="18" charset="0"/>
              </a:rPr>
              <a:t>        </a:t>
            </a:r>
            <a:r>
              <a:rPr lang="en-US" altLang="en-US" sz="3600" b="1" dirty="0" err="1" smtClean="0">
                <a:solidFill>
                  <a:srgbClr val="00CC00"/>
                </a:solidFill>
                <a:cs typeface="Times New Roman" panose="02020603050405020304" pitchFamily="18" charset="0"/>
              </a:rPr>
              <a:t>Tf</a:t>
            </a:r>
            <a:r>
              <a:rPr lang="en-US" altLang="en-US" sz="3600" b="1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 - Ti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5981700" y="2288281"/>
            <a:ext cx="3162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400" b="1" dirty="0" smtClean="0"/>
              <a:t>V</a:t>
            </a:r>
            <a:r>
              <a:rPr lang="en-US" altLang="en-US" sz="3600" b="1" dirty="0" smtClean="0"/>
              <a:t> = </a:t>
            </a:r>
            <a:r>
              <a:rPr lang="en-US" altLang="en-US" sz="3600" b="1" u="sng" dirty="0" err="1" smtClean="0">
                <a:solidFill>
                  <a:srgbClr val="450EE0"/>
                </a:solidFill>
                <a:cs typeface="Times New Roman" panose="02020603050405020304" pitchFamily="18" charset="0"/>
              </a:rPr>
              <a:t>25m-11m</a:t>
            </a:r>
            <a:r>
              <a:rPr lang="en-US" altLang="en-US" sz="3600" b="1" u="sng" dirty="0" smtClean="0">
                <a:solidFill>
                  <a:srgbClr val="450EE0"/>
                </a:solidFill>
                <a:cs typeface="Times New Roman" panose="02020603050405020304" pitchFamily="18" charset="0"/>
              </a:rPr>
              <a:t> </a:t>
            </a:r>
            <a:endParaRPr lang="en-US" altLang="en-US" sz="3600" b="1" u="sng" dirty="0">
              <a:solidFill>
                <a:srgbClr val="450EE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b="1" dirty="0">
                <a:solidFill>
                  <a:srgbClr val="00CC00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en-US" sz="3600" b="1" dirty="0" smtClean="0">
                <a:solidFill>
                  <a:srgbClr val="00CC00"/>
                </a:solidFill>
                <a:cs typeface="Times New Roman" panose="02020603050405020304" pitchFamily="18" charset="0"/>
              </a:rPr>
              <a:t>6 s – 4 s</a:t>
            </a:r>
            <a:endParaRPr lang="en-US" sz="3600" dirty="0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3126136" y="2275978"/>
            <a:ext cx="912463" cy="619622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524000" y="4830127"/>
            <a:ext cx="46662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CC00"/>
                </a:solidFill>
              </a:rPr>
              <a:t>0  1  2  3  4  5  6  7  8  </a:t>
            </a:r>
            <a:endParaRPr lang="en-US" altLang="en-US" sz="3600" dirty="0">
              <a:solidFill>
                <a:srgbClr val="00CC00"/>
              </a:solidFill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741759" y="1904695"/>
            <a:ext cx="84058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20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10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smtClean="0">
                <a:solidFill>
                  <a:srgbClr val="002060"/>
                </a:solidFill>
              </a:rPr>
              <a:t>5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002060"/>
                </a:solidFill>
              </a:rPr>
              <a:t>0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9914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301665"/>
              </p:ext>
            </p:extLst>
          </p:nvPr>
        </p:nvGraphicFramePr>
        <p:xfrm>
          <a:off x="1524000" y="601662"/>
          <a:ext cx="4800600" cy="473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01662"/>
                        <a:ext cx="4800600" cy="473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5"/>
          <p:cNvGraphicFramePr>
            <a:graphicFrameLocks noChangeAspect="1"/>
          </p:cNvGraphicFramePr>
          <p:nvPr/>
        </p:nvGraphicFramePr>
        <p:xfrm>
          <a:off x="533400" y="1524000"/>
          <a:ext cx="9001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90011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AutoShape 9"/>
          <p:cNvSpPr>
            <a:spLocks noChangeArrowheads="1"/>
          </p:cNvSpPr>
          <p:nvPr/>
        </p:nvSpPr>
        <p:spPr bwMode="auto">
          <a:xfrm rot="16200000">
            <a:off x="3103336" y="3725863"/>
            <a:ext cx="914400" cy="10668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4821" name="AutoShape 10"/>
          <p:cNvSpPr>
            <a:spLocks noChangeArrowheads="1"/>
          </p:cNvSpPr>
          <p:nvPr/>
        </p:nvSpPr>
        <p:spPr bwMode="auto">
          <a:xfrm rot="16200000">
            <a:off x="4214813" y="1819396"/>
            <a:ext cx="1600200" cy="9144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4822" name="Line 11"/>
          <p:cNvSpPr>
            <a:spLocks noChangeShapeType="1"/>
          </p:cNvSpPr>
          <p:nvPr/>
        </p:nvSpPr>
        <p:spPr bwMode="auto">
          <a:xfrm>
            <a:off x="2819400" y="3124200"/>
            <a:ext cx="762000" cy="11430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Rectangle 14"/>
          <p:cNvSpPr>
            <a:spLocks noChangeArrowheads="1"/>
          </p:cNvSpPr>
          <p:nvPr/>
        </p:nvSpPr>
        <p:spPr bwMode="auto">
          <a:xfrm>
            <a:off x="6324600" y="838200"/>
            <a:ext cx="2819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/>
              <a:t>10.  </a:t>
            </a:r>
            <a:r>
              <a:rPr lang="en-US" altLang="en-US" sz="3600" b="1" dirty="0"/>
              <a:t>The slope from </a:t>
            </a:r>
            <a:r>
              <a:rPr lang="en-US" altLang="en-US" sz="3600" b="1" dirty="0" smtClean="0"/>
              <a:t>each secant  </a:t>
            </a:r>
            <a:r>
              <a:rPr lang="en-US" altLang="en-US" sz="3600" b="1" dirty="0"/>
              <a:t>will show the velocity of the police car at each time.   </a:t>
            </a:r>
          </a:p>
        </p:txBody>
      </p:sp>
      <p:sp>
        <p:nvSpPr>
          <p:cNvPr id="34824" name="Rectangle 17"/>
          <p:cNvSpPr>
            <a:spLocks noChangeArrowheads="1"/>
          </p:cNvSpPr>
          <p:nvPr/>
        </p:nvSpPr>
        <p:spPr bwMode="auto">
          <a:xfrm>
            <a:off x="1747314" y="2033587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rgbClr val="450EE0"/>
                </a:solidFill>
              </a:rPr>
              <a:t>Velocity </a:t>
            </a:r>
            <a:r>
              <a:rPr lang="en-US" altLang="en-US" sz="1800" b="1" dirty="0">
                <a:solidFill>
                  <a:srgbClr val="450EE0"/>
                </a:solidFill>
              </a:rPr>
              <a:t>inst.</a:t>
            </a:r>
          </a:p>
        </p:txBody>
      </p:sp>
      <p:graphicFrame>
        <p:nvGraphicFramePr>
          <p:cNvPr id="34825" name="Object 19"/>
          <p:cNvGraphicFramePr>
            <a:graphicFrameLocks noChangeAspect="1"/>
          </p:cNvGraphicFramePr>
          <p:nvPr/>
        </p:nvGraphicFramePr>
        <p:xfrm>
          <a:off x="6019800" y="5334000"/>
          <a:ext cx="5318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6" name="Equation" r:id="rId7" imgW="88746" imgH="152136" progId="Equation.DSMT4">
                  <p:embed/>
                </p:oleObj>
              </mc:Choice>
              <mc:Fallback>
                <p:oleObj name="Equation" r:id="rId7" imgW="88746" imgH="152136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334000"/>
                        <a:ext cx="5318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6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53000"/>
            <a:ext cx="213360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7" name="Line 22"/>
          <p:cNvSpPr>
            <a:spLocks noChangeShapeType="1"/>
          </p:cNvSpPr>
          <p:nvPr/>
        </p:nvSpPr>
        <p:spPr bwMode="auto">
          <a:xfrm>
            <a:off x="3705226" y="2057400"/>
            <a:ext cx="1193450" cy="207571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7010400" cy="17526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The slopes on  can also be used when we have positive or negative slopes.</a:t>
            </a:r>
          </a:p>
        </p:txBody>
      </p:sp>
      <p:pic>
        <p:nvPicPr>
          <p:cNvPr id="35843" name="Picture 4" descr="fi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45820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876800" y="2133600"/>
          <a:ext cx="41227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1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133600"/>
                        <a:ext cx="41227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457200" y="2209800"/>
          <a:ext cx="41227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2" name="Drawing" r:id="rId5" imgW="7400925" imgH="7296150" progId="Canvas.Drawing.X">
                  <p:embed/>
                </p:oleObj>
              </mc:Choice>
              <mc:Fallback>
                <p:oleObj name="Drawing" r:id="rId5" imgW="7400925" imgH="7296150" progId="Canvas.Drawing.X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41227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52400" y="2362200"/>
          <a:ext cx="415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3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362200"/>
                        <a:ext cx="415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8486775" y="6096000"/>
          <a:ext cx="3095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4" name="Equation" r:id="rId9" imgW="88746" imgH="152136" progId="Equation.DSMT4">
                  <p:embed/>
                </p:oleObj>
              </mc:Choice>
              <mc:Fallback>
                <p:oleObj name="Equation" r:id="rId9" imgW="88746" imgH="15213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6096000"/>
                        <a:ext cx="3095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343400" y="6096000"/>
          <a:ext cx="3349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5" name="Equation" r:id="rId11" imgW="88746" imgH="152136" progId="Equation.DSMT4">
                  <p:embed/>
                </p:oleObj>
              </mc:Choice>
              <mc:Fallback>
                <p:oleObj name="Equation" r:id="rId11" imgW="88746" imgH="1521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6096000"/>
                        <a:ext cx="3349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572000" y="2362200"/>
          <a:ext cx="484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6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2200"/>
                        <a:ext cx="484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524000" y="381000"/>
            <a:ext cx="7239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/>
              <a:t>Now, we can determine if the slope is speeding up or slowing down...</a:t>
            </a:r>
            <a:endParaRPr lang="en-US" altLang="en-US" sz="4400" b="1"/>
          </a:p>
        </p:txBody>
      </p:sp>
      <p:sp>
        <p:nvSpPr>
          <p:cNvPr id="38921" name="Rectangle 17"/>
          <p:cNvSpPr>
            <a:spLocks noChangeArrowheads="1"/>
          </p:cNvSpPr>
          <p:nvPr/>
        </p:nvSpPr>
        <p:spPr bwMode="auto">
          <a:xfrm rot="-2341360">
            <a:off x="1295400" y="5181600"/>
            <a:ext cx="15414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/>
              <a:t>slow</a:t>
            </a:r>
          </a:p>
        </p:txBody>
      </p:sp>
      <p:sp>
        <p:nvSpPr>
          <p:cNvPr id="38922" name="Rectangle 18"/>
          <p:cNvSpPr>
            <a:spLocks noChangeArrowheads="1"/>
          </p:cNvSpPr>
          <p:nvPr/>
        </p:nvSpPr>
        <p:spPr bwMode="auto">
          <a:xfrm rot="-1257770">
            <a:off x="6684963" y="2139950"/>
            <a:ext cx="154146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/>
              <a:t>slow</a:t>
            </a:r>
          </a:p>
        </p:txBody>
      </p:sp>
      <p:sp>
        <p:nvSpPr>
          <p:cNvPr id="38923" name="Rectangle 19"/>
          <p:cNvSpPr>
            <a:spLocks noChangeArrowheads="1"/>
          </p:cNvSpPr>
          <p:nvPr/>
        </p:nvSpPr>
        <p:spPr bwMode="auto">
          <a:xfrm rot="-3681298">
            <a:off x="2977357" y="3347243"/>
            <a:ext cx="127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/>
              <a:t>fast</a:t>
            </a:r>
          </a:p>
        </p:txBody>
      </p:sp>
      <p:sp>
        <p:nvSpPr>
          <p:cNvPr id="38924" name="Rectangle 20"/>
          <p:cNvSpPr>
            <a:spLocks noChangeArrowheads="1"/>
          </p:cNvSpPr>
          <p:nvPr/>
        </p:nvSpPr>
        <p:spPr bwMode="auto">
          <a:xfrm rot="-3681298">
            <a:off x="4958557" y="4109243"/>
            <a:ext cx="127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/>
              <a:t>fast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800600" y="1828800"/>
          <a:ext cx="41227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41227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09600" y="1905000"/>
          <a:ext cx="41227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2" name="Drawing" r:id="rId5" imgW="7400925" imgH="7296150" progId="Canvas.Drawing.X">
                  <p:embed/>
                </p:oleObj>
              </mc:Choice>
              <mc:Fallback>
                <p:oleObj name="Drawing" r:id="rId5" imgW="7400925" imgH="7296150" progId="Canvas.Drawing.X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41227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68275" y="1828800"/>
          <a:ext cx="484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3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828800"/>
                        <a:ext cx="484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8347075" y="5867400"/>
          <a:ext cx="354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4" name="Equation" r:id="rId9" imgW="88746" imgH="152136" progId="Equation.DSMT4">
                  <p:embed/>
                </p:oleObj>
              </mc:Choice>
              <mc:Fallback>
                <p:oleObj name="Equation" r:id="rId9" imgW="88746" imgH="15213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075" y="5867400"/>
                        <a:ext cx="3540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4419600" y="5867400"/>
          <a:ext cx="3984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5" name="Equation" r:id="rId11" imgW="88746" imgH="152136" progId="Equation.DSMT4">
                  <p:embed/>
                </p:oleObj>
              </mc:Choice>
              <mc:Fallback>
                <p:oleObj name="Equation" r:id="rId11" imgW="88746" imgH="1521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867400"/>
                        <a:ext cx="3984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4495800" y="2057400"/>
          <a:ext cx="484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6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057400"/>
                        <a:ext cx="484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524000" y="381000"/>
            <a:ext cx="7315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/>
              <a:t>…or going forwards or backwards.</a:t>
            </a:r>
          </a:p>
        </p:txBody>
      </p:sp>
      <p:sp>
        <p:nvSpPr>
          <p:cNvPr id="39945" name="Rectangle 17"/>
          <p:cNvSpPr>
            <a:spLocks noChangeArrowheads="1"/>
          </p:cNvSpPr>
          <p:nvPr/>
        </p:nvSpPr>
        <p:spPr bwMode="auto">
          <a:xfrm rot="2195310">
            <a:off x="2362200" y="4648200"/>
            <a:ext cx="15414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/>
              <a:t>slow</a:t>
            </a:r>
          </a:p>
        </p:txBody>
      </p:sp>
      <p:sp>
        <p:nvSpPr>
          <p:cNvPr id="39946" name="Rectangle 18"/>
          <p:cNvSpPr>
            <a:spLocks noChangeArrowheads="1"/>
          </p:cNvSpPr>
          <p:nvPr/>
        </p:nvSpPr>
        <p:spPr bwMode="auto">
          <a:xfrm rot="3674982">
            <a:off x="691357" y="2432843"/>
            <a:ext cx="127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/>
              <a:t>fast</a:t>
            </a:r>
          </a:p>
        </p:txBody>
      </p:sp>
      <p:sp>
        <p:nvSpPr>
          <p:cNvPr id="39947" name="Rectangle 19"/>
          <p:cNvSpPr>
            <a:spLocks noChangeArrowheads="1"/>
          </p:cNvSpPr>
          <p:nvPr/>
        </p:nvSpPr>
        <p:spPr bwMode="auto">
          <a:xfrm rot="2195416">
            <a:off x="5778500" y="2265363"/>
            <a:ext cx="15414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/>
              <a:t>slow</a:t>
            </a:r>
          </a:p>
        </p:txBody>
      </p:sp>
      <p:sp>
        <p:nvSpPr>
          <p:cNvPr id="39948" name="Rectangle 20"/>
          <p:cNvSpPr>
            <a:spLocks noChangeArrowheads="1"/>
          </p:cNvSpPr>
          <p:nvPr/>
        </p:nvSpPr>
        <p:spPr bwMode="auto">
          <a:xfrm rot="3483761">
            <a:off x="7473157" y="4261643"/>
            <a:ext cx="1270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/>
              <a:t>fast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876800" y="2133600"/>
          <a:ext cx="41227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7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133600"/>
                        <a:ext cx="41227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57200" y="2209800"/>
          <a:ext cx="41227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8" name="Drawing" r:id="rId5" imgW="7400925" imgH="7296150" progId="Canvas.Drawing.X">
                  <p:embed/>
                </p:oleObj>
              </mc:Choice>
              <mc:Fallback>
                <p:oleObj name="Drawing" r:id="rId5" imgW="7400925" imgH="7296150" progId="Canvas.Drawing.X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41227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152400" y="2362200"/>
          <a:ext cx="415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9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362200"/>
                        <a:ext cx="415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6"/>
          <p:cNvGraphicFramePr>
            <a:graphicFrameLocks noChangeAspect="1"/>
          </p:cNvGraphicFramePr>
          <p:nvPr/>
        </p:nvGraphicFramePr>
        <p:xfrm>
          <a:off x="8486775" y="6096000"/>
          <a:ext cx="3095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0" name="Equation" r:id="rId9" imgW="88746" imgH="152136" progId="Equation.DSMT4">
                  <p:embed/>
                </p:oleObj>
              </mc:Choice>
              <mc:Fallback>
                <p:oleObj name="Equation" r:id="rId9" imgW="88746" imgH="1521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6775" y="6096000"/>
                        <a:ext cx="3095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7"/>
          <p:cNvGraphicFramePr>
            <a:graphicFrameLocks noChangeAspect="1"/>
          </p:cNvGraphicFramePr>
          <p:nvPr/>
        </p:nvGraphicFramePr>
        <p:xfrm>
          <a:off x="4343400" y="6096000"/>
          <a:ext cx="3349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1" name="Equation" r:id="rId11" imgW="88746" imgH="152136" progId="Equation.DSMT4">
                  <p:embed/>
                </p:oleObj>
              </mc:Choice>
              <mc:Fallback>
                <p:oleObj name="Equation" r:id="rId11" imgW="88746" imgH="15213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6096000"/>
                        <a:ext cx="3349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8"/>
          <p:cNvGraphicFramePr>
            <a:graphicFrameLocks noChangeAspect="1"/>
          </p:cNvGraphicFramePr>
          <p:nvPr/>
        </p:nvGraphicFramePr>
        <p:xfrm>
          <a:off x="4572000" y="2362200"/>
          <a:ext cx="484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2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2200"/>
                        <a:ext cx="484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12"/>
          <p:cNvSpPr>
            <a:spLocks noChangeArrowheads="1"/>
          </p:cNvSpPr>
          <p:nvPr/>
        </p:nvSpPr>
        <p:spPr bwMode="auto">
          <a:xfrm>
            <a:off x="1524000" y="381000"/>
            <a:ext cx="7239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/>
              <a:t>Calculating the slope at the center of the hypotenuse</a:t>
            </a:r>
            <a:endParaRPr lang="en-US" altLang="en-US" sz="4400" b="1"/>
          </a:p>
        </p:txBody>
      </p:sp>
      <p:sp>
        <p:nvSpPr>
          <p:cNvPr id="36873" name="Line 14"/>
          <p:cNvSpPr>
            <a:spLocks noChangeShapeType="1"/>
          </p:cNvSpPr>
          <p:nvPr/>
        </p:nvSpPr>
        <p:spPr bwMode="auto">
          <a:xfrm>
            <a:off x="2133600" y="3200400"/>
            <a:ext cx="1143000" cy="5334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AutoShape 17"/>
          <p:cNvSpPr>
            <a:spLocks noChangeArrowheads="1"/>
          </p:cNvSpPr>
          <p:nvPr/>
        </p:nvSpPr>
        <p:spPr bwMode="auto">
          <a:xfrm rot="-5400000">
            <a:off x="2552700" y="3314700"/>
            <a:ext cx="1600200" cy="9144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6875" name="Line 18"/>
          <p:cNvSpPr>
            <a:spLocks noChangeShapeType="1"/>
          </p:cNvSpPr>
          <p:nvPr/>
        </p:nvSpPr>
        <p:spPr bwMode="auto">
          <a:xfrm>
            <a:off x="1066800" y="4267200"/>
            <a:ext cx="914400" cy="11430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AutoShape 19"/>
          <p:cNvSpPr>
            <a:spLocks noChangeArrowheads="1"/>
          </p:cNvSpPr>
          <p:nvPr/>
        </p:nvSpPr>
        <p:spPr bwMode="auto">
          <a:xfrm rot="-5400000">
            <a:off x="1600200" y="5105400"/>
            <a:ext cx="762000" cy="9144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6877" name="Line 20"/>
          <p:cNvSpPr>
            <a:spLocks noChangeShapeType="1"/>
          </p:cNvSpPr>
          <p:nvPr/>
        </p:nvSpPr>
        <p:spPr bwMode="auto">
          <a:xfrm flipV="1">
            <a:off x="7391400" y="3048000"/>
            <a:ext cx="0" cy="16002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21"/>
          <p:cNvSpPr>
            <a:spLocks noChangeShapeType="1"/>
          </p:cNvSpPr>
          <p:nvPr/>
        </p:nvSpPr>
        <p:spPr bwMode="auto">
          <a:xfrm flipH="1" flipV="1">
            <a:off x="5943600" y="4495800"/>
            <a:ext cx="1295400" cy="7620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AutoShape 23"/>
          <p:cNvSpPr>
            <a:spLocks noChangeArrowheads="1"/>
          </p:cNvSpPr>
          <p:nvPr/>
        </p:nvSpPr>
        <p:spPr bwMode="auto">
          <a:xfrm rot="-5400000" flipH="1" flipV="1">
            <a:off x="7010400" y="2514600"/>
            <a:ext cx="609600" cy="9144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6880" name="AutoShape 24"/>
          <p:cNvSpPr>
            <a:spLocks noChangeArrowheads="1"/>
          </p:cNvSpPr>
          <p:nvPr/>
        </p:nvSpPr>
        <p:spPr bwMode="auto">
          <a:xfrm rot="-5400000" flipH="1" flipV="1">
            <a:off x="5219700" y="4000500"/>
            <a:ext cx="1447800" cy="9144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15200" cy="16002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What does this motion diagram indicate about the velocity of the speeding car?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4582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4800600" y="1828800"/>
          <a:ext cx="41227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1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41227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609600" y="1905000"/>
          <a:ext cx="41227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2" name="Drawing" r:id="rId5" imgW="7400925" imgH="7296150" progId="Canvas.Drawing.X">
                  <p:embed/>
                </p:oleObj>
              </mc:Choice>
              <mc:Fallback>
                <p:oleObj name="Drawing" r:id="rId5" imgW="7400925" imgH="7296150" progId="Canvas.Drawing.X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41227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168275" y="1828800"/>
          <a:ext cx="484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3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828800"/>
                        <a:ext cx="484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6"/>
          <p:cNvGraphicFramePr>
            <a:graphicFrameLocks noChangeAspect="1"/>
          </p:cNvGraphicFramePr>
          <p:nvPr/>
        </p:nvGraphicFramePr>
        <p:xfrm>
          <a:off x="8347075" y="5867400"/>
          <a:ext cx="354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4" name="Equation" r:id="rId9" imgW="88746" imgH="152136" progId="Equation.DSMT4">
                  <p:embed/>
                </p:oleObj>
              </mc:Choice>
              <mc:Fallback>
                <p:oleObj name="Equation" r:id="rId9" imgW="88746" imgH="1521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075" y="5867400"/>
                        <a:ext cx="3540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7"/>
          <p:cNvGraphicFramePr>
            <a:graphicFrameLocks noChangeAspect="1"/>
          </p:cNvGraphicFramePr>
          <p:nvPr/>
        </p:nvGraphicFramePr>
        <p:xfrm>
          <a:off x="4419600" y="5867400"/>
          <a:ext cx="3984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Equation" r:id="rId11" imgW="88746" imgH="152136" progId="Equation.DSMT4">
                  <p:embed/>
                </p:oleObj>
              </mc:Choice>
              <mc:Fallback>
                <p:oleObj name="Equation" r:id="rId11" imgW="88746" imgH="15213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867400"/>
                        <a:ext cx="3984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8"/>
          <p:cNvGraphicFramePr>
            <a:graphicFrameLocks noChangeAspect="1"/>
          </p:cNvGraphicFramePr>
          <p:nvPr/>
        </p:nvGraphicFramePr>
        <p:xfrm>
          <a:off x="4495800" y="2057400"/>
          <a:ext cx="484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6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057400"/>
                        <a:ext cx="484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Rectangle 12"/>
          <p:cNvSpPr>
            <a:spLocks noChangeArrowheads="1"/>
          </p:cNvSpPr>
          <p:nvPr/>
        </p:nvSpPr>
        <p:spPr bwMode="auto">
          <a:xfrm>
            <a:off x="1524000" y="381000"/>
            <a:ext cx="7315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/>
              <a:t>…will provide the instantaneous velocity for each point in time.</a:t>
            </a:r>
          </a:p>
        </p:txBody>
      </p:sp>
      <p:sp>
        <p:nvSpPr>
          <p:cNvPr id="37897" name="Line 17"/>
          <p:cNvSpPr>
            <a:spLocks noChangeShapeType="1"/>
          </p:cNvSpPr>
          <p:nvPr/>
        </p:nvSpPr>
        <p:spPr bwMode="auto">
          <a:xfrm flipH="1">
            <a:off x="1752600" y="3048000"/>
            <a:ext cx="1143000" cy="8382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AutoShape 18"/>
          <p:cNvSpPr>
            <a:spLocks noChangeArrowheads="1"/>
          </p:cNvSpPr>
          <p:nvPr/>
        </p:nvSpPr>
        <p:spPr bwMode="auto">
          <a:xfrm rot="5400000" flipH="1">
            <a:off x="952500" y="3543300"/>
            <a:ext cx="1524000" cy="9906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7899" name="AutoShape 19"/>
          <p:cNvSpPr>
            <a:spLocks noChangeArrowheads="1"/>
          </p:cNvSpPr>
          <p:nvPr/>
        </p:nvSpPr>
        <p:spPr bwMode="auto">
          <a:xfrm rot="5400000" flipH="1">
            <a:off x="2781300" y="4991100"/>
            <a:ext cx="609600" cy="9906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7900" name="Line 20"/>
          <p:cNvSpPr>
            <a:spLocks noChangeShapeType="1"/>
          </p:cNvSpPr>
          <p:nvPr/>
        </p:nvSpPr>
        <p:spPr bwMode="auto">
          <a:xfrm flipH="1">
            <a:off x="3048000" y="4114800"/>
            <a:ext cx="304800" cy="12192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1"/>
          <p:cNvSpPr>
            <a:spLocks noChangeShapeType="1"/>
          </p:cNvSpPr>
          <p:nvPr/>
        </p:nvSpPr>
        <p:spPr bwMode="auto">
          <a:xfrm flipV="1">
            <a:off x="5867400" y="3124200"/>
            <a:ext cx="457200" cy="13716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AutoShape 22"/>
          <p:cNvSpPr>
            <a:spLocks noChangeArrowheads="1"/>
          </p:cNvSpPr>
          <p:nvPr/>
        </p:nvSpPr>
        <p:spPr bwMode="auto">
          <a:xfrm rot="5400000" flipV="1">
            <a:off x="5943600" y="2438400"/>
            <a:ext cx="838200" cy="9906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7903" name="AutoShape 23"/>
          <p:cNvSpPr>
            <a:spLocks noChangeArrowheads="1"/>
          </p:cNvSpPr>
          <p:nvPr/>
        </p:nvSpPr>
        <p:spPr bwMode="auto">
          <a:xfrm rot="5400000" flipV="1">
            <a:off x="7010400" y="4191000"/>
            <a:ext cx="1447800" cy="8382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37904" name="Line 24"/>
          <p:cNvSpPr>
            <a:spLocks noChangeShapeType="1"/>
          </p:cNvSpPr>
          <p:nvPr/>
        </p:nvSpPr>
        <p:spPr bwMode="auto">
          <a:xfrm flipV="1">
            <a:off x="6096000" y="4648200"/>
            <a:ext cx="1600200" cy="381000"/>
          </a:xfrm>
          <a:prstGeom prst="line">
            <a:avLst/>
          </a:prstGeom>
          <a:noFill/>
          <a:ln w="8255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389189"/>
              </p:ext>
            </p:extLst>
          </p:nvPr>
        </p:nvGraphicFramePr>
        <p:xfrm>
          <a:off x="1564981" y="1802166"/>
          <a:ext cx="4770084" cy="4357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3" name="Drawing" r:id="rId3" imgW="7400925" imgH="7296150" progId="Canvas.Drawing.X">
                  <p:embed/>
                </p:oleObj>
              </mc:Choice>
              <mc:Fallback>
                <p:oleObj name="Drawing" r:id="rId3" imgW="7400925" imgH="7296150" progId="Canvas.Drawing.X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981" y="1802166"/>
                        <a:ext cx="4770084" cy="4357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1714874" y="2073123"/>
            <a:ext cx="4304926" cy="392741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988" name="Object 5"/>
          <p:cNvGraphicFramePr>
            <a:graphicFrameLocks noChangeAspect="1"/>
          </p:cNvGraphicFramePr>
          <p:nvPr/>
        </p:nvGraphicFramePr>
        <p:xfrm>
          <a:off x="1265238" y="293688"/>
          <a:ext cx="3476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4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293688"/>
                        <a:ext cx="3476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6"/>
          <p:cNvGraphicFramePr>
            <a:graphicFrameLocks noChangeAspect="1"/>
          </p:cNvGraphicFramePr>
          <p:nvPr/>
        </p:nvGraphicFramePr>
        <p:xfrm>
          <a:off x="7715250" y="5851525"/>
          <a:ext cx="24288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5" name="Equation" r:id="rId7" imgW="88746" imgH="152136" progId="Equation.DSMT4">
                  <p:embed/>
                </p:oleObj>
              </mc:Choice>
              <mc:Fallback>
                <p:oleObj name="Equation" r:id="rId7" imgW="88746" imgH="15213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0" y="5851525"/>
                        <a:ext cx="24288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11"/>
          <p:cNvGraphicFramePr>
            <a:graphicFrameLocks noChangeAspect="1"/>
          </p:cNvGraphicFramePr>
          <p:nvPr/>
        </p:nvGraphicFramePr>
        <p:xfrm>
          <a:off x="5037138" y="6064250"/>
          <a:ext cx="3111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6" name="Equation" r:id="rId9" imgW="114250" imgH="228501" progId="Equation.DSMT4">
                  <p:embed/>
                </p:oleObj>
              </mc:Choice>
              <mc:Fallback>
                <p:oleObj name="Equation" r:id="rId9" imgW="114250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6064250"/>
                        <a:ext cx="3111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91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36" y="2651502"/>
            <a:ext cx="1836646" cy="99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992" name="Group 13"/>
          <p:cNvGrpSpPr>
            <a:grpSpLocks/>
          </p:cNvGrpSpPr>
          <p:nvPr/>
        </p:nvGrpSpPr>
        <p:grpSpPr bwMode="auto">
          <a:xfrm>
            <a:off x="6928120" y="1437388"/>
            <a:ext cx="2173448" cy="966667"/>
            <a:chOff x="508" y="1016"/>
            <a:chExt cx="1076" cy="555"/>
          </a:xfrm>
        </p:grpSpPr>
        <p:pic>
          <p:nvPicPr>
            <p:cNvPr id="41996" name="Picture 14" descr="j021295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997" name="Group 15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41998" name="Line 16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9" name="Line 17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0" name="Line 18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993" name="Freeform 19"/>
          <p:cNvSpPr>
            <a:spLocks/>
          </p:cNvSpPr>
          <p:nvPr/>
        </p:nvSpPr>
        <p:spPr bwMode="auto">
          <a:xfrm>
            <a:off x="1707125" y="1959869"/>
            <a:ext cx="4114800" cy="4042135"/>
          </a:xfrm>
          <a:custGeom>
            <a:avLst/>
            <a:gdLst>
              <a:gd name="T0" fmla="*/ 0 w 3168"/>
              <a:gd name="T1" fmla="*/ 2147483646 h 3312"/>
              <a:gd name="T2" fmla="*/ 2147483646 w 3168"/>
              <a:gd name="T3" fmla="*/ 2147483646 h 3312"/>
              <a:gd name="T4" fmla="*/ 2147483646 w 3168"/>
              <a:gd name="T5" fmla="*/ 2147483646 h 3312"/>
              <a:gd name="T6" fmla="*/ 2147483646 w 3168"/>
              <a:gd name="T7" fmla="*/ 2147483646 h 3312"/>
              <a:gd name="T8" fmla="*/ 2147483646 w 3168"/>
              <a:gd name="T9" fmla="*/ 2147483646 h 3312"/>
              <a:gd name="T10" fmla="*/ 2147483646 w 3168"/>
              <a:gd name="T11" fmla="*/ 2147483646 h 3312"/>
              <a:gd name="T12" fmla="*/ 2147483646 w 3168"/>
              <a:gd name="T13" fmla="*/ 2147483646 h 3312"/>
              <a:gd name="T14" fmla="*/ 2147483646 w 3168"/>
              <a:gd name="T15" fmla="*/ 2147483646 h 3312"/>
              <a:gd name="T16" fmla="*/ 2147483646 w 3168"/>
              <a:gd name="T17" fmla="*/ 0 h 33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68" h="3312">
                <a:moveTo>
                  <a:pt x="0" y="3312"/>
                </a:moveTo>
                <a:cubicBezTo>
                  <a:pt x="120" y="3308"/>
                  <a:pt x="240" y="3304"/>
                  <a:pt x="384" y="3264"/>
                </a:cubicBezTo>
                <a:cubicBezTo>
                  <a:pt x="528" y="3224"/>
                  <a:pt x="672" y="3192"/>
                  <a:pt x="864" y="3072"/>
                </a:cubicBezTo>
                <a:cubicBezTo>
                  <a:pt x="1056" y="2952"/>
                  <a:pt x="1344" y="2728"/>
                  <a:pt x="1536" y="2544"/>
                </a:cubicBezTo>
                <a:cubicBezTo>
                  <a:pt x="1728" y="2360"/>
                  <a:pt x="1864" y="2168"/>
                  <a:pt x="2016" y="1968"/>
                </a:cubicBezTo>
                <a:cubicBezTo>
                  <a:pt x="2168" y="1768"/>
                  <a:pt x="2336" y="1512"/>
                  <a:pt x="2448" y="1344"/>
                </a:cubicBezTo>
                <a:cubicBezTo>
                  <a:pt x="2560" y="1176"/>
                  <a:pt x="2600" y="1120"/>
                  <a:pt x="2688" y="960"/>
                </a:cubicBezTo>
                <a:cubicBezTo>
                  <a:pt x="2776" y="800"/>
                  <a:pt x="2896" y="544"/>
                  <a:pt x="2976" y="384"/>
                </a:cubicBezTo>
                <a:cubicBezTo>
                  <a:pt x="3056" y="224"/>
                  <a:pt x="3136" y="64"/>
                  <a:pt x="3168" y="0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AutoShape 20"/>
          <p:cNvSpPr>
            <a:spLocks noChangeArrowheads="1"/>
          </p:cNvSpPr>
          <p:nvPr/>
        </p:nvSpPr>
        <p:spPr bwMode="auto">
          <a:xfrm rot="16200000">
            <a:off x="2524055" y="5124434"/>
            <a:ext cx="590690" cy="10668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41995" name="AutoShape 21"/>
          <p:cNvSpPr>
            <a:spLocks noChangeArrowheads="1"/>
          </p:cNvSpPr>
          <p:nvPr/>
        </p:nvSpPr>
        <p:spPr bwMode="auto">
          <a:xfrm rot="16200000">
            <a:off x="3730872" y="3730872"/>
            <a:ext cx="1377456" cy="1066800"/>
          </a:xfrm>
          <a:prstGeom prst="rtTriangle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>
          <a:xfrm>
            <a:off x="1634091" y="280487"/>
            <a:ext cx="7394898" cy="1773378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kern="0" dirty="0" smtClean="0"/>
              <a:t>From this X/t graph, how many seconds did it take the police to catch the speeder?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2743200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6553200" y="3677156"/>
            <a:ext cx="2438400" cy="1123444"/>
            <a:chOff x="508" y="1016"/>
            <a:chExt cx="1076" cy="555"/>
          </a:xfrm>
        </p:grpSpPr>
        <p:pic>
          <p:nvPicPr>
            <p:cNvPr id="40966" name="Picture 5" descr="j02129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967" name="Group 6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40968" name="Line 7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9" name="Line 8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0" name="Line 9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228600" y="3337550"/>
            <a:ext cx="7010400" cy="987306"/>
          </a:xfrm>
        </p:spPr>
        <p:txBody>
          <a:bodyPr/>
          <a:lstStyle/>
          <a:p>
            <a:r>
              <a:rPr lang="en-US" dirty="0" smtClean="0">
                <a:hlinkClick r:id="rId4"/>
              </a:rPr>
              <a:t>https://www.youtube.com/watch?v=FulOWRhh9c0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457199"/>
            <a:ext cx="7010400" cy="2057401"/>
          </a:xfrm>
        </p:spPr>
        <p:txBody>
          <a:bodyPr/>
          <a:lstStyle/>
          <a:p>
            <a:r>
              <a:rPr lang="en-US" dirty="0" smtClean="0"/>
              <a:t>Finally, during the video, how long did it actually take the police to catch the speeder?  </a:t>
            </a:r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8" y="3664241"/>
            <a:ext cx="2070018" cy="111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6553200" y="2209800"/>
            <a:ext cx="2133600" cy="894844"/>
            <a:chOff x="508" y="1016"/>
            <a:chExt cx="1076" cy="555"/>
          </a:xfrm>
        </p:grpSpPr>
        <p:pic>
          <p:nvPicPr>
            <p:cNvPr id="40966" name="Picture 5" descr="j02129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0967" name="Group 6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40968" name="Line 7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69" name="Line 8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0" name="Line 9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might this X/t graph be  different from our example?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506328" y="1877164"/>
            <a:ext cx="3899075" cy="357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7300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15200" cy="1600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</a:t>
            </a:r>
            <a:r>
              <a:rPr lang="en-US" altLang="en-US" sz="4000" b="1" dirty="0" smtClean="0"/>
              <a:t>his motion diagram indicates the speeding car has a constant velocity.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4582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14444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440139"/>
            <a:ext cx="4914900" cy="1693461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What would the X/t graph look like for the speeding car?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6629400" y="562969"/>
            <a:ext cx="2133600" cy="1189631"/>
            <a:chOff x="508" y="1016"/>
            <a:chExt cx="1076" cy="555"/>
          </a:xfrm>
        </p:grpSpPr>
        <p:pic>
          <p:nvPicPr>
            <p:cNvPr id="7172" name="Picture 4" descr="j02129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Line 8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81000" y="2895600"/>
            <a:ext cx="2743200" cy="2514600"/>
            <a:chOff x="914400" y="2286000"/>
            <a:chExt cx="2209800" cy="2178316"/>
          </a:xfrm>
        </p:grpSpPr>
        <p:graphicFrame>
          <p:nvGraphicFramePr>
            <p:cNvPr id="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3214107"/>
                </p:ext>
              </p:extLst>
            </p:nvPr>
          </p:nvGraphicFramePr>
          <p:xfrm>
            <a:off x="914400" y="2286000"/>
            <a:ext cx="2209800" cy="2178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5" name="Drawing" r:id="rId4" imgW="7400925" imgH="7296150" progId="Canvas.Drawing.X">
                    <p:embed/>
                  </p:oleObj>
                </mc:Choice>
                <mc:Fallback>
                  <p:oleObj name="Drawing" r:id="rId4" imgW="7400925" imgH="7296150" progId="Canvas.Drawing.X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2286000"/>
                          <a:ext cx="2209800" cy="2178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Freeform 2"/>
            <p:cNvSpPr/>
            <p:nvPr/>
          </p:nvSpPr>
          <p:spPr bwMode="auto">
            <a:xfrm>
              <a:off x="968991" y="2362501"/>
              <a:ext cx="1903059" cy="2015099"/>
            </a:xfrm>
            <a:custGeom>
              <a:avLst/>
              <a:gdLst>
                <a:gd name="connsiteX0" fmla="*/ 0 w 1903059"/>
                <a:gd name="connsiteY0" fmla="*/ 2004783 h 2015099"/>
                <a:gd name="connsiteX1" fmla="*/ 409433 w 1903059"/>
                <a:gd name="connsiteY1" fmla="*/ 1950192 h 2015099"/>
                <a:gd name="connsiteX2" fmla="*/ 941696 w 1903059"/>
                <a:gd name="connsiteY2" fmla="*/ 1513463 h 2015099"/>
                <a:gd name="connsiteX3" fmla="*/ 1473958 w 1903059"/>
                <a:gd name="connsiteY3" fmla="*/ 817427 h 2015099"/>
                <a:gd name="connsiteX4" fmla="*/ 1856096 w 1903059"/>
                <a:gd name="connsiteY4" fmla="*/ 80448 h 2015099"/>
                <a:gd name="connsiteX5" fmla="*/ 1883391 w 1903059"/>
                <a:gd name="connsiteY5" fmla="*/ 53153 h 201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03059" h="2015099">
                  <a:moveTo>
                    <a:pt x="0" y="2004783"/>
                  </a:moveTo>
                  <a:cubicBezTo>
                    <a:pt x="126242" y="2018431"/>
                    <a:pt x="252484" y="2032079"/>
                    <a:pt x="409433" y="1950192"/>
                  </a:cubicBezTo>
                  <a:cubicBezTo>
                    <a:pt x="566382" y="1868305"/>
                    <a:pt x="764275" y="1702257"/>
                    <a:pt x="941696" y="1513463"/>
                  </a:cubicBezTo>
                  <a:cubicBezTo>
                    <a:pt x="1119117" y="1324669"/>
                    <a:pt x="1321558" y="1056263"/>
                    <a:pt x="1473958" y="817427"/>
                  </a:cubicBezTo>
                  <a:cubicBezTo>
                    <a:pt x="1626358" y="578591"/>
                    <a:pt x="1787857" y="207827"/>
                    <a:pt x="1856096" y="80448"/>
                  </a:cubicBezTo>
                  <a:cubicBezTo>
                    <a:pt x="1924335" y="-46931"/>
                    <a:pt x="1903863" y="3111"/>
                    <a:pt x="1883391" y="53153"/>
                  </a:cubicBezTo>
                </a:path>
              </a:pathLst>
            </a:custGeom>
            <a:noFill/>
            <a:ln w="50800" cap="flat" cmpd="sng" algn="ctr">
              <a:solidFill>
                <a:srgbClr val="05000C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239948" y="2339312"/>
            <a:ext cx="474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</a:t>
            </a:r>
            <a:endParaRPr lang="en-US" sz="3600" dirty="0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607249"/>
              </p:ext>
            </p:extLst>
          </p:nvPr>
        </p:nvGraphicFramePr>
        <p:xfrm>
          <a:off x="6264181" y="2895600"/>
          <a:ext cx="2514317" cy="2478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Drawing" r:id="rId6" imgW="7400925" imgH="7296150" progId="Canvas.Drawing.X">
                  <p:embed/>
                </p:oleObj>
              </mc:Choice>
              <mc:Fallback>
                <p:oleObj name="Drawing" r:id="rId6" imgW="7400925" imgH="7296150" progId="Canvas.Drawing.X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181" y="2895600"/>
                        <a:ext cx="2514317" cy="2478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eform 5"/>
          <p:cNvSpPr/>
          <p:nvPr/>
        </p:nvSpPr>
        <p:spPr bwMode="auto">
          <a:xfrm>
            <a:off x="6298894" y="3148161"/>
            <a:ext cx="2159305" cy="2161936"/>
          </a:xfrm>
          <a:custGeom>
            <a:avLst/>
            <a:gdLst>
              <a:gd name="connsiteX0" fmla="*/ 0 w 2061275"/>
              <a:gd name="connsiteY0" fmla="*/ 0 h 2092271"/>
              <a:gd name="connsiteX1" fmla="*/ 309967 w 2061275"/>
              <a:gd name="connsiteY1" fmla="*/ 30997 h 2092271"/>
              <a:gd name="connsiteX2" fmla="*/ 588936 w 2061275"/>
              <a:gd name="connsiteY2" fmla="*/ 185980 h 2092271"/>
              <a:gd name="connsiteX3" fmla="*/ 991892 w 2061275"/>
              <a:gd name="connsiteY3" fmla="*/ 495946 h 2092271"/>
              <a:gd name="connsiteX4" fmla="*/ 1286360 w 2061275"/>
              <a:gd name="connsiteY4" fmla="*/ 836908 h 2092271"/>
              <a:gd name="connsiteX5" fmla="*/ 1549831 w 2061275"/>
              <a:gd name="connsiteY5" fmla="*/ 1239864 h 2092271"/>
              <a:gd name="connsiteX6" fmla="*/ 1859797 w 2061275"/>
              <a:gd name="connsiteY6" fmla="*/ 1735810 h 2092271"/>
              <a:gd name="connsiteX7" fmla="*/ 2061275 w 2061275"/>
              <a:gd name="connsiteY7" fmla="*/ 2092271 h 2092271"/>
              <a:gd name="connsiteX8" fmla="*/ 2061275 w 2061275"/>
              <a:gd name="connsiteY8" fmla="*/ 2092271 h 2092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1275" h="2092271">
                <a:moveTo>
                  <a:pt x="0" y="0"/>
                </a:moveTo>
                <a:cubicBezTo>
                  <a:pt x="105905" y="0"/>
                  <a:pt x="211811" y="0"/>
                  <a:pt x="309967" y="30997"/>
                </a:cubicBezTo>
                <a:cubicBezTo>
                  <a:pt x="408123" y="61994"/>
                  <a:pt x="475282" y="108489"/>
                  <a:pt x="588936" y="185980"/>
                </a:cubicBezTo>
                <a:cubicBezTo>
                  <a:pt x="702590" y="263471"/>
                  <a:pt x="875655" y="387458"/>
                  <a:pt x="991892" y="495946"/>
                </a:cubicBezTo>
                <a:cubicBezTo>
                  <a:pt x="1108129" y="604434"/>
                  <a:pt x="1193370" y="712922"/>
                  <a:pt x="1286360" y="836908"/>
                </a:cubicBezTo>
                <a:cubicBezTo>
                  <a:pt x="1379350" y="960894"/>
                  <a:pt x="1454258" y="1090047"/>
                  <a:pt x="1549831" y="1239864"/>
                </a:cubicBezTo>
                <a:cubicBezTo>
                  <a:pt x="1645404" y="1389681"/>
                  <a:pt x="1774556" y="1593742"/>
                  <a:pt x="1859797" y="1735810"/>
                </a:cubicBezTo>
                <a:cubicBezTo>
                  <a:pt x="1945038" y="1877878"/>
                  <a:pt x="2061275" y="2092271"/>
                  <a:pt x="2061275" y="2092271"/>
                </a:cubicBezTo>
                <a:lnTo>
                  <a:pt x="2061275" y="2092271"/>
                </a:lnTo>
              </a:path>
            </a:pathLst>
          </a:custGeom>
          <a:noFill/>
          <a:ln w="44450" cap="flat" cmpd="sng" algn="ctr">
            <a:solidFill>
              <a:srgbClr val="05000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86235" y="2968413"/>
            <a:ext cx="2650625" cy="244178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601707" y="2337580"/>
            <a:ext cx="474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dirty="0"/>
          </a:p>
        </p:txBody>
      </p:sp>
      <p:sp>
        <p:nvSpPr>
          <p:cNvPr id="30" name="Rectangle 29"/>
          <p:cNvSpPr/>
          <p:nvPr/>
        </p:nvSpPr>
        <p:spPr>
          <a:xfrm>
            <a:off x="7268565" y="2319300"/>
            <a:ext cx="474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</a:t>
            </a:r>
            <a:endParaRPr lang="en-US" sz="36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467600" cy="16764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You can see that this slope shows the speeding car has a constant velocity </a:t>
            </a:r>
            <a:r>
              <a:rPr lang="en-US" altLang="en-US" sz="4000" b="1" smtClean="0">
                <a:sym typeface="Wingdings" panose="05000000000000000000" pitchFamily="2" charset="2"/>
              </a:rPr>
              <a:t>   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449580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6629400" y="2133600"/>
            <a:ext cx="2286000" cy="1447800"/>
            <a:chOff x="508" y="1016"/>
            <a:chExt cx="1076" cy="555"/>
          </a:xfrm>
        </p:grpSpPr>
        <p:pic>
          <p:nvPicPr>
            <p:cNvPr id="8197" name="Picture 6" descr="j02129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8" name="Group 7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8199" name="Line 8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Line 9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Line 10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467600" cy="12954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How is the slope on this graph different from the previous graph?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4267200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5257800" y="2057400"/>
            <a:ext cx="3657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o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5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p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o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chemeClr val="tx1"/>
                </a:solidFill>
              </a:rPr>
              <a:t>What does this slope tell us about the velocity of the speeding car?</a:t>
            </a:r>
          </a:p>
        </p:txBody>
      </p:sp>
      <p:grpSp>
        <p:nvGrpSpPr>
          <p:cNvPr id="9221" name="Group 6"/>
          <p:cNvGrpSpPr>
            <a:grpSpLocks/>
          </p:cNvGrpSpPr>
          <p:nvPr/>
        </p:nvGrpSpPr>
        <p:grpSpPr bwMode="auto">
          <a:xfrm>
            <a:off x="6629400" y="4876800"/>
            <a:ext cx="2286000" cy="1447800"/>
            <a:chOff x="508" y="1016"/>
            <a:chExt cx="1076" cy="555"/>
          </a:xfrm>
        </p:grpSpPr>
        <p:pic>
          <p:nvPicPr>
            <p:cNvPr id="9222" name="Picture 7" descr="j021295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00" y="1016"/>
              <a:ext cx="884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3" name="Group 8"/>
            <p:cNvGrpSpPr>
              <a:grpSpLocks/>
            </p:cNvGrpSpPr>
            <p:nvPr/>
          </p:nvGrpSpPr>
          <p:grpSpPr bwMode="auto">
            <a:xfrm>
              <a:off x="508" y="1283"/>
              <a:ext cx="223" cy="191"/>
              <a:chOff x="508" y="1283"/>
              <a:chExt cx="223" cy="191"/>
            </a:xfrm>
          </p:grpSpPr>
          <p:sp>
            <p:nvSpPr>
              <p:cNvPr id="9224" name="Line 9"/>
              <p:cNvSpPr>
                <a:spLocks noChangeShapeType="1"/>
              </p:cNvSpPr>
              <p:nvPr/>
            </p:nvSpPr>
            <p:spPr bwMode="auto">
              <a:xfrm flipH="1">
                <a:off x="508" y="1474"/>
                <a:ext cx="1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Line 10"/>
              <p:cNvSpPr>
                <a:spLocks noChangeShapeType="1"/>
              </p:cNvSpPr>
              <p:nvPr/>
            </p:nvSpPr>
            <p:spPr bwMode="auto">
              <a:xfrm>
                <a:off x="534" y="1381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Line 11"/>
              <p:cNvSpPr>
                <a:spLocks noChangeShapeType="1"/>
              </p:cNvSpPr>
              <p:nvPr/>
            </p:nvSpPr>
            <p:spPr bwMode="auto">
              <a:xfrm>
                <a:off x="596" y="1283"/>
                <a:ext cx="13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33800"/>
            <a:ext cx="9144000" cy="25146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accent1"/>
                </a:solidFill>
              </a:rPr>
              <a:t>While the length of the blue line is longer than the red line, both have the same slope and therefore show the same constant velocity.</a:t>
            </a:r>
            <a:r>
              <a:rPr lang="en-US" altLang="en-US" sz="4000" b="1" smtClean="0"/>
              <a:t>  </a:t>
            </a:r>
          </a:p>
        </p:txBody>
      </p:sp>
      <p:pic>
        <p:nvPicPr>
          <p:cNvPr id="10243" name="Picture 4" descr="fig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381000"/>
            <a:ext cx="6934200" cy="3308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theme/theme1.xml><?xml version="1.0" encoding="utf-8"?>
<a:theme xmlns:a="http://schemas.openxmlformats.org/drawingml/2006/main" name="Cascade">
  <a:themeElements>
    <a:clrScheme name="">
      <a:dk1>
        <a:srgbClr val="35047E"/>
      </a:dk1>
      <a:lt1>
        <a:srgbClr val="FFFF99"/>
      </a:lt1>
      <a:dk2>
        <a:srgbClr val="EB0314"/>
      </a:dk2>
      <a:lt2>
        <a:srgbClr val="333399"/>
      </a:lt2>
      <a:accent1>
        <a:srgbClr val="FF0000"/>
      </a:accent1>
      <a:accent2>
        <a:srgbClr val="1C0991"/>
      </a:accent2>
      <a:accent3>
        <a:srgbClr val="FFFFCA"/>
      </a:accent3>
      <a:accent4>
        <a:srgbClr val="2C036B"/>
      </a:accent4>
      <a:accent5>
        <a:srgbClr val="FFAAAA"/>
      </a:accent5>
      <a:accent6>
        <a:srgbClr val="180783"/>
      </a:accent6>
      <a:hlink>
        <a:srgbClr val="6666FF"/>
      </a:hlink>
      <a:folHlink>
        <a:srgbClr val="581AF4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0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CC00CC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E2AAE2"/>
        </a:accent5>
        <a:accent6>
          <a:srgbClr val="2D5C2D"/>
        </a:accent6>
        <a:hlink>
          <a:srgbClr val="6666FF"/>
        </a:hlink>
        <a:folHlink>
          <a:srgbClr val="8D43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1">
        <a:dk1>
          <a:srgbClr val="35047E"/>
        </a:dk1>
        <a:lt1>
          <a:srgbClr val="FFFFFF"/>
        </a:lt1>
        <a:dk2>
          <a:srgbClr val="542E4F"/>
        </a:dk2>
        <a:lt2>
          <a:srgbClr val="003300"/>
        </a:lt2>
        <a:accent1>
          <a:srgbClr val="CC00CC"/>
        </a:accent1>
        <a:accent2>
          <a:srgbClr val="1C0991"/>
        </a:accent2>
        <a:accent3>
          <a:srgbClr val="FFFFFF"/>
        </a:accent3>
        <a:accent4>
          <a:srgbClr val="2C036B"/>
        </a:accent4>
        <a:accent5>
          <a:srgbClr val="E2AAE2"/>
        </a:accent5>
        <a:accent6>
          <a:srgbClr val="180783"/>
        </a:accent6>
        <a:hlink>
          <a:srgbClr val="6666FF"/>
        </a:hlink>
        <a:folHlink>
          <a:srgbClr val="8D43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2">
        <a:dk1>
          <a:srgbClr val="35047E"/>
        </a:dk1>
        <a:lt1>
          <a:srgbClr val="FFFFFF"/>
        </a:lt1>
        <a:dk2>
          <a:srgbClr val="542E4F"/>
        </a:dk2>
        <a:lt2>
          <a:srgbClr val="660066"/>
        </a:lt2>
        <a:accent1>
          <a:srgbClr val="CC00CC"/>
        </a:accent1>
        <a:accent2>
          <a:srgbClr val="1C0991"/>
        </a:accent2>
        <a:accent3>
          <a:srgbClr val="FFFFFF"/>
        </a:accent3>
        <a:accent4>
          <a:srgbClr val="2C036B"/>
        </a:accent4>
        <a:accent5>
          <a:srgbClr val="E2AAE2"/>
        </a:accent5>
        <a:accent6>
          <a:srgbClr val="180783"/>
        </a:accent6>
        <a:hlink>
          <a:srgbClr val="6666FF"/>
        </a:hlink>
        <a:folHlink>
          <a:srgbClr val="8D43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3">
        <a:dk1>
          <a:srgbClr val="35047E"/>
        </a:dk1>
        <a:lt1>
          <a:srgbClr val="FFFFFF"/>
        </a:lt1>
        <a:dk2>
          <a:srgbClr val="EB0314"/>
        </a:dk2>
        <a:lt2>
          <a:srgbClr val="333399"/>
        </a:lt2>
        <a:accent1>
          <a:srgbClr val="CC0000"/>
        </a:accent1>
        <a:accent2>
          <a:srgbClr val="1C0991"/>
        </a:accent2>
        <a:accent3>
          <a:srgbClr val="FFFFFF"/>
        </a:accent3>
        <a:accent4>
          <a:srgbClr val="2C036B"/>
        </a:accent4>
        <a:accent5>
          <a:srgbClr val="E2AAAA"/>
        </a:accent5>
        <a:accent6>
          <a:srgbClr val="180783"/>
        </a:accent6>
        <a:hlink>
          <a:srgbClr val="6666FF"/>
        </a:hlink>
        <a:folHlink>
          <a:srgbClr val="581AF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4">
        <a:dk1>
          <a:srgbClr val="35047E"/>
        </a:dk1>
        <a:lt1>
          <a:srgbClr val="FFFF66"/>
        </a:lt1>
        <a:dk2>
          <a:srgbClr val="EB0314"/>
        </a:dk2>
        <a:lt2>
          <a:srgbClr val="333399"/>
        </a:lt2>
        <a:accent1>
          <a:srgbClr val="CC0000"/>
        </a:accent1>
        <a:accent2>
          <a:srgbClr val="1C0991"/>
        </a:accent2>
        <a:accent3>
          <a:srgbClr val="FFFFB8"/>
        </a:accent3>
        <a:accent4>
          <a:srgbClr val="2C036B"/>
        </a:accent4>
        <a:accent5>
          <a:srgbClr val="E2AAAA"/>
        </a:accent5>
        <a:accent6>
          <a:srgbClr val="180783"/>
        </a:accent6>
        <a:hlink>
          <a:srgbClr val="6666FF"/>
        </a:hlink>
        <a:folHlink>
          <a:srgbClr val="581AF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5">
        <a:dk1>
          <a:srgbClr val="35047E"/>
        </a:dk1>
        <a:lt1>
          <a:srgbClr val="FFFFCC"/>
        </a:lt1>
        <a:dk2>
          <a:srgbClr val="EB0314"/>
        </a:dk2>
        <a:lt2>
          <a:srgbClr val="333399"/>
        </a:lt2>
        <a:accent1>
          <a:srgbClr val="CC0000"/>
        </a:accent1>
        <a:accent2>
          <a:srgbClr val="1C0991"/>
        </a:accent2>
        <a:accent3>
          <a:srgbClr val="FFFFE2"/>
        </a:accent3>
        <a:accent4>
          <a:srgbClr val="2C036B"/>
        </a:accent4>
        <a:accent5>
          <a:srgbClr val="E2AAAA"/>
        </a:accent5>
        <a:accent6>
          <a:srgbClr val="180783"/>
        </a:accent6>
        <a:hlink>
          <a:srgbClr val="6666FF"/>
        </a:hlink>
        <a:folHlink>
          <a:srgbClr val="581AF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16">
        <a:dk1>
          <a:srgbClr val="35047E"/>
        </a:dk1>
        <a:lt1>
          <a:srgbClr val="FF9966"/>
        </a:lt1>
        <a:dk2>
          <a:srgbClr val="EB0314"/>
        </a:dk2>
        <a:lt2>
          <a:srgbClr val="333399"/>
        </a:lt2>
        <a:accent1>
          <a:srgbClr val="CC0000"/>
        </a:accent1>
        <a:accent2>
          <a:srgbClr val="1C0991"/>
        </a:accent2>
        <a:accent3>
          <a:srgbClr val="FFCAB8"/>
        </a:accent3>
        <a:accent4>
          <a:srgbClr val="2C036B"/>
        </a:accent4>
        <a:accent5>
          <a:srgbClr val="E2AAAA"/>
        </a:accent5>
        <a:accent6>
          <a:srgbClr val="180783"/>
        </a:accent6>
        <a:hlink>
          <a:srgbClr val="6666FF"/>
        </a:hlink>
        <a:folHlink>
          <a:srgbClr val="581AF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1559</TotalTime>
  <Words>864</Words>
  <Application>Microsoft Office PowerPoint</Application>
  <PresentationFormat>On-screen Show (4:3)</PresentationFormat>
  <Paragraphs>163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Times New Roman</vt:lpstr>
      <vt:lpstr>Wingdings</vt:lpstr>
      <vt:lpstr>Cascade</vt:lpstr>
      <vt:lpstr>Drawing</vt:lpstr>
      <vt:lpstr>Equation</vt:lpstr>
      <vt:lpstr>The Police and Speeder   Slope, Triangles, and the  X/t Graph  Laura Zinszer Columbia, MO 65203 lzinszer@columbia.k12.mo.us</vt:lpstr>
      <vt:lpstr>What can we observe about the police car and the speeder?</vt:lpstr>
      <vt:lpstr>What would the motion diagram look like for the speeding car as he passed the cop?</vt:lpstr>
      <vt:lpstr>What does this motion diagram indicate about the velocity of the speeding car?</vt:lpstr>
      <vt:lpstr>This motion diagram indicates the speeding car has a constant velocity.</vt:lpstr>
      <vt:lpstr>What would the X/t graph look like for the speeding car?</vt:lpstr>
      <vt:lpstr>You can see that this slope shows the speeding car has a constant velocity    </vt:lpstr>
      <vt:lpstr>How is the slope on this graph different from the previous graph?</vt:lpstr>
      <vt:lpstr>While the length of the blue line is longer than the red line, both have the same slope and therefore show the same constant velocity.  </vt:lpstr>
      <vt:lpstr>What would the motion diagram for the police look like as he chased the speeder?</vt:lpstr>
      <vt:lpstr>What does this motion diagram indicate about the velocity of the police car?</vt:lpstr>
      <vt:lpstr>This motion diagram indicates that the police car has an increasing velocity.</vt:lpstr>
      <vt:lpstr>If turned vertically, the motion diagram would look like this…</vt:lpstr>
      <vt:lpstr>Add the graph, &amp;  you can see how  motion diagrams and X/t graphs relate.</vt:lpstr>
      <vt:lpstr>How could we determine the velocity of the police car at a specific time using the X/t graph?</vt:lpstr>
      <vt:lpstr>What is the problem using rise/run below to determine the velocity of the police car?</vt:lpstr>
      <vt:lpstr>The velocity is changing so we would only get an Average Velocity on the graph.  </vt:lpstr>
      <vt:lpstr>It is difficult to pinpoint the exact time the Average Velocity occurred.</vt:lpstr>
      <vt:lpstr>PowerPoint Presentation</vt:lpstr>
      <vt:lpstr>PowerPoint Presentation</vt:lpstr>
      <vt:lpstr>PowerPoint Presentation</vt:lpstr>
      <vt:lpstr>TBI:  If we can place the slope of the triangle along the curve</vt:lpstr>
      <vt:lpstr>What can we do to have an accurate velocity calculation from the X/t graph?    </vt:lpstr>
      <vt:lpstr>We can pinpoint an exact velocity using slope at different points in time.    It works like this…..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slopes on  can also be used when we have positive or negative slopes.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Finally, during the video, how long did it actually take the police to catch the speeder?  </vt:lpstr>
      <vt:lpstr>How might this X/t graph be  different from our example?</vt:lpstr>
    </vt:vector>
  </TitlesOfParts>
  <Company>Columbia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Tangents and the  X/t Graph</dc:title>
  <dc:creator>Columbia Public Schools</dc:creator>
  <cp:lastModifiedBy>Laura Zinszer</cp:lastModifiedBy>
  <cp:revision>107</cp:revision>
  <dcterms:created xsi:type="dcterms:W3CDTF">2008-02-20T02:56:39Z</dcterms:created>
  <dcterms:modified xsi:type="dcterms:W3CDTF">2017-04-12T17:56:55Z</dcterms:modified>
</cp:coreProperties>
</file>